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8946"/>
    <a:srgbClr val="ED547C"/>
    <a:srgbClr val="F95C46"/>
    <a:srgbClr val="E1B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94364" autoAdjust="0"/>
  </p:normalViewPr>
  <p:slideViewPr>
    <p:cSldViewPr snapToGrid="0">
      <p:cViewPr varScale="1">
        <p:scale>
          <a:sx n="79" d="100"/>
          <a:sy n="79" d="100"/>
        </p:scale>
        <p:origin x="10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Отличники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Справились  с заданием</c:v>
                </c:pt>
                <c:pt idx="1">
                  <c:v>Не справились с заданием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0.73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C2-496B-B0AB-92CE1E39B0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Ударники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Справились  с заданием</c:v>
                </c:pt>
                <c:pt idx="1">
                  <c:v>Не справились с заданием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0.36</c:v>
                </c:pt>
                <c:pt idx="1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C2-496B-B0AB-92CE1E39B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2407800"/>
        <c:axId val="522404192"/>
      </c:barChart>
      <c:catAx>
        <c:axId val="522407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2404192"/>
        <c:crosses val="autoZero"/>
        <c:auto val="1"/>
        <c:lblAlgn val="ctr"/>
        <c:lblOffset val="100"/>
        <c:noMultiLvlLbl val="0"/>
      </c:catAx>
      <c:valAx>
        <c:axId val="52240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2407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Отличники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Справились с заданием</c:v>
                </c:pt>
                <c:pt idx="1">
                  <c:v>Не справились с заданием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80-481C-90F1-D36200101AF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Ударники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Справились с заданием</c:v>
                </c:pt>
                <c:pt idx="1">
                  <c:v>Не справились с заданием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80-481C-90F1-D36200101A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2409768"/>
        <c:axId val="522411408"/>
      </c:barChart>
      <c:catAx>
        <c:axId val="522409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2411408"/>
        <c:crosses val="autoZero"/>
        <c:auto val="1"/>
        <c:lblAlgn val="ctr"/>
        <c:lblOffset val="100"/>
        <c:noMultiLvlLbl val="0"/>
      </c:catAx>
      <c:valAx>
        <c:axId val="52241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2409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8F074-D86A-4717-83B5-4A6E715BFE3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37AE1-B5B1-43BE-B5A5-5BAF773DF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376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CA45F-D65E-4D67-89F7-FE6DD0438B5C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30880-9875-40F7-BF9F-5F018021E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148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30880-9875-40F7-BF9F-5F018021E6C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54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27409"/>
            <a:ext cx="9144000" cy="2024129"/>
          </a:xfrm>
        </p:spPr>
        <p:txBody>
          <a:bodyPr anchor="b"/>
          <a:lstStyle>
            <a:lvl1pPr algn="ctr">
              <a:defRPr sz="6000" b="1">
                <a:solidFill>
                  <a:srgbClr val="ED547C"/>
                </a:solidFill>
                <a:latin typeface="Garamond" panose="020204040303010108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3E7F-910E-41C7-A362-FF3A614EB1F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79BF-05AE-45D5-A789-05CAADC6B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63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3E7F-910E-41C7-A362-FF3A614EB1F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79BF-05AE-45D5-A789-05CAADC6B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57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3E7F-910E-41C7-A362-FF3A614EB1F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79BF-05AE-45D5-A789-05CAADC6B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8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0579"/>
            <a:ext cx="10515600" cy="755337"/>
          </a:xfrm>
        </p:spPr>
        <p:txBody>
          <a:bodyPr>
            <a:noAutofit/>
          </a:bodyPr>
          <a:lstStyle>
            <a:lvl1pPr>
              <a:defRPr sz="6600">
                <a:solidFill>
                  <a:srgbClr val="F95C4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3E7F-910E-41C7-A362-FF3A614EB1F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79BF-05AE-45D5-A789-05CAADC6B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1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3E7F-910E-41C7-A362-FF3A614EB1F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79BF-05AE-45D5-A789-05CAADC6B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5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3E7F-910E-41C7-A362-FF3A614EB1F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79BF-05AE-45D5-A789-05CAADC6B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1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3E7F-910E-41C7-A362-FF3A614EB1F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79BF-05AE-45D5-A789-05CAADC6B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66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3E7F-910E-41C7-A362-FF3A614EB1F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79BF-05AE-45D5-A789-05CAADC6B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0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3E7F-910E-41C7-A362-FF3A614EB1F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79BF-05AE-45D5-A789-05CAADC6B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3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3E7F-910E-41C7-A362-FF3A614EB1F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79BF-05AE-45D5-A789-05CAADC6B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1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3E7F-910E-41C7-A362-FF3A614EB1F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79BF-05AE-45D5-A789-05CAADC6B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61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7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63E7F-910E-41C7-A362-FF3A614EB1F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E79BF-05AE-45D5-A789-05CAADC6B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2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4436" y="1870364"/>
            <a:ext cx="7439892" cy="1704108"/>
          </a:xfrm>
        </p:spPr>
        <p:txBody>
          <a:bodyPr/>
          <a:lstStyle/>
          <a:p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Биофлешка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80509" y="4937374"/>
            <a:ext cx="74121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Подготовила: </a:t>
            </a:r>
            <a:r>
              <a:rPr lang="ru-RU" dirty="0" smtClean="0">
                <a:latin typeface="Bahnschrift" panose="020B0502040204020203" pitchFamily="34" charset="0"/>
              </a:rPr>
              <a:t>ученица 9 «а» класса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Bahnschrift" panose="020B0502040204020203" pitchFamily="34" charset="0"/>
              </a:rPr>
              <a:t>МБОУ «</a:t>
            </a:r>
            <a:r>
              <a:rPr lang="ru-RU" dirty="0" err="1" smtClean="0">
                <a:latin typeface="Bahnschrift" panose="020B0502040204020203" pitchFamily="34" charset="0"/>
              </a:rPr>
              <a:t>Аллероевская</a:t>
            </a:r>
            <a:r>
              <a:rPr lang="ru-RU" dirty="0" smtClean="0">
                <a:latin typeface="Bahnschrift" panose="020B0502040204020203" pitchFamily="34" charset="0"/>
              </a:rPr>
              <a:t> СШ №2» </a:t>
            </a:r>
          </a:p>
          <a:p>
            <a:pPr>
              <a:lnSpc>
                <a:spcPct val="150000"/>
              </a:lnSpc>
            </a:pPr>
            <a:r>
              <a:rPr lang="ru-RU" dirty="0" err="1" smtClean="0">
                <a:latin typeface="Bahnschrift" panose="020B0502040204020203" pitchFamily="34" charset="0"/>
              </a:rPr>
              <a:t>Джавтаева</a:t>
            </a:r>
            <a:r>
              <a:rPr lang="ru-RU" dirty="0" smtClean="0">
                <a:latin typeface="Bahnschrift" panose="020B0502040204020203" pitchFamily="34" charset="0"/>
              </a:rPr>
              <a:t> Джамиля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Руководитель проекта: </a:t>
            </a:r>
            <a:r>
              <a:rPr lang="ru-RU" dirty="0" err="1" smtClean="0">
                <a:latin typeface="Bahnschrift" panose="020B0502040204020203" pitchFamily="34" charset="0"/>
              </a:rPr>
              <a:t>Джанаева</a:t>
            </a:r>
            <a:r>
              <a:rPr lang="ru-RU" dirty="0" smtClean="0">
                <a:latin typeface="Bahnschrift" panose="020B0502040204020203" pitchFamily="34" charset="0"/>
              </a:rPr>
              <a:t> З.Ш. </a:t>
            </a:r>
          </a:p>
          <a:p>
            <a:endParaRPr lang="ru-RU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Образная память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7555" y="1433740"/>
            <a:ext cx="5344886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Память </a:t>
            </a:r>
            <a:r>
              <a:rPr lang="ru-RU" dirty="0"/>
              <a:t>на представления, картины из природы и жизни, звуки, запахи и т. д. Возникновение ассоциативных образов, при воспоминании какого-то из определенных образов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" y="1694997"/>
            <a:ext cx="5719355" cy="452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8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Двигательная память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081042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- </a:t>
            </a:r>
            <a:r>
              <a:rPr lang="ru-RU" dirty="0"/>
              <a:t>запоминание, сохранение и воспроизведение различных движений и их систем. Этот вид памяти позволяет человеку сохранять и воспроизводить в нужные моменты различные двигательные компоненты - письмо, ходьбу и др.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11" y="3691073"/>
            <a:ext cx="60293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5916"/>
          </a:xfrm>
        </p:spPr>
        <p:txBody>
          <a:bodyPr/>
          <a:lstStyle/>
          <a:p>
            <a:r>
              <a:rPr lang="ru-RU" dirty="0"/>
              <a:t>Эмоциональная память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7313" y="1436915"/>
            <a:ext cx="7369629" cy="403642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- </a:t>
            </a:r>
            <a:r>
              <a:rPr lang="ru-RU" dirty="0"/>
              <a:t>память на чувства. Эмоции сигнализируют человеку о том, как удовлетворяются его потребности. Пережитые и сохраненные в памяти чувства выступают в виде сигналов, либо побуждающих к действию, либо удерживающих от действий, вызвавших в прошлом отрицательные переживания.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3" y="1698274"/>
            <a:ext cx="4543360" cy="351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703" y="482460"/>
            <a:ext cx="10515600" cy="755337"/>
          </a:xfrm>
        </p:spPr>
        <p:txBody>
          <a:bodyPr/>
          <a:lstStyle/>
          <a:p>
            <a:r>
              <a:rPr lang="ru-RU" sz="4800" dirty="0"/>
              <a:t>П</a:t>
            </a:r>
            <a:r>
              <a:rPr lang="ru-RU" sz="4800" dirty="0" smtClean="0"/>
              <a:t>о </a:t>
            </a:r>
            <a:r>
              <a:rPr lang="ru-RU" sz="4800" dirty="0"/>
              <a:t>характеру целей деятельности: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2154" y="1237796"/>
            <a:ext cx="10515600" cy="5437323"/>
          </a:xfrm>
        </p:spPr>
        <p:txBody>
          <a:bodyPr>
            <a:normAutofit fontScale="925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dirty="0"/>
              <a:t>Н</a:t>
            </a:r>
            <a:r>
              <a:rPr lang="ru-RU" dirty="0" smtClean="0"/>
              <a:t>епроизвольная</a:t>
            </a:r>
            <a:endParaRPr lang="ru-RU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dirty="0" smtClean="0"/>
              <a:t>Произвольная</a:t>
            </a:r>
          </a:p>
          <a:p>
            <a:pPr>
              <a:lnSpc>
                <a:spcPct val="150000"/>
              </a:lnSpc>
            </a:pPr>
            <a:r>
              <a:rPr lang="ru-RU" dirty="0"/>
              <a:t>Запоминание начинается с </a:t>
            </a:r>
            <a:r>
              <a:rPr lang="ru-RU" b="1" dirty="0">
                <a:solidFill>
                  <a:srgbClr val="F28946"/>
                </a:solidFill>
              </a:rPr>
              <a:t>непроизвольного запечатления </a:t>
            </a:r>
            <a:r>
              <a:rPr lang="ru-RU" dirty="0"/>
              <a:t>какой-либо деятельности. Человек запоминает то, что ему нравится, что производит на него впечатление. Этот вид памяти сильнее развит у детей, чем у взрослых, с годами ослабевает непроизвольность запоминания. </a:t>
            </a:r>
            <a:r>
              <a:rPr lang="ru-RU" b="1" dirty="0">
                <a:solidFill>
                  <a:srgbClr val="7030A0"/>
                </a:solidFill>
              </a:rPr>
              <a:t>Произвольная память </a:t>
            </a:r>
            <a:r>
              <a:rPr lang="ru-RU" dirty="0"/>
              <a:t>появляется при целенаправленном запоминании информации, при использовании особенных приемов запоминания, определении цели - на какое время нужно запомнить, сколько запомнить.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78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970" y="210579"/>
            <a:ext cx="10112829" cy="755337"/>
          </a:xfrm>
        </p:spPr>
        <p:txBody>
          <a:bodyPr/>
          <a:lstStyle/>
          <a:p>
            <a:r>
              <a:rPr lang="ru-RU" sz="6000" dirty="0" smtClean="0"/>
              <a:t>По </a:t>
            </a:r>
            <a:r>
              <a:rPr lang="ru-RU" sz="6000" dirty="0"/>
              <a:t>способам запоминания: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84249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логическая </a:t>
            </a:r>
            <a:endParaRPr lang="ru-RU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механическая</a:t>
            </a:r>
            <a:r>
              <a:rPr lang="ru-RU" dirty="0"/>
              <a:t>.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28946"/>
                </a:solidFill>
              </a:rPr>
              <a:t>При механическом </a:t>
            </a:r>
            <a:r>
              <a:rPr lang="ru-RU" dirty="0"/>
              <a:t>заучивании информации человек тратит много усилий и времени, причем результаты запоминания низки. Информация отправляется в долговременную память методом многократного повторения без осмысления. </a:t>
            </a:r>
            <a:r>
              <a:rPr lang="ru-RU" b="1" dirty="0">
                <a:solidFill>
                  <a:srgbClr val="ED547C"/>
                </a:solidFill>
              </a:rPr>
              <a:t>При логическом (смысловом) </a:t>
            </a:r>
            <a:r>
              <a:rPr lang="ru-RU" dirty="0"/>
              <a:t>запоминании информации человек стремится выделить главные логические компоненты информации, пересказав ее своими словами, установить логические связки в запоминаемом материале.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54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По </a:t>
            </a:r>
            <a:r>
              <a:rPr lang="ru-RU" sz="5400" dirty="0"/>
              <a:t>ведущей роли анализатора: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8462" y="1396990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Зрительная</a:t>
            </a:r>
            <a:endParaRPr lang="ru-RU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слуховая</a:t>
            </a:r>
            <a:endParaRPr lang="ru-RU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осязательная</a:t>
            </a:r>
            <a:endParaRPr lang="ru-RU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обонятельная</a:t>
            </a:r>
            <a:endParaRPr lang="ru-RU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вкусовая</a:t>
            </a:r>
            <a:endParaRPr lang="ru-RU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948" y="1528392"/>
            <a:ext cx="4611189" cy="42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13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4022" y="326572"/>
            <a:ext cx="12266022" cy="19341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800" dirty="0"/>
              <a:t>П</a:t>
            </a:r>
            <a:r>
              <a:rPr lang="ru-RU" sz="4800" dirty="0" smtClean="0"/>
              <a:t>о</a:t>
            </a:r>
            <a:r>
              <a:rPr lang="ru-RU" dirty="0" smtClean="0"/>
              <a:t> </a:t>
            </a:r>
            <a:r>
              <a:rPr lang="ru-RU" sz="4800" dirty="0" smtClean="0"/>
              <a:t>длительности</a:t>
            </a:r>
            <a:br>
              <a:rPr lang="ru-RU" sz="4800" dirty="0" smtClean="0"/>
            </a:br>
            <a:r>
              <a:rPr lang="ru-RU" dirty="0" smtClean="0"/>
              <a:t> </a:t>
            </a:r>
            <a:r>
              <a:rPr lang="ru-RU" sz="4800" dirty="0" smtClean="0"/>
              <a:t>хранения информации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189" y="1950315"/>
            <a:ext cx="10515600" cy="435133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dirty="0" smtClean="0"/>
              <a:t>Сенсорная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dirty="0"/>
              <a:t>К</a:t>
            </a:r>
            <a:r>
              <a:rPr lang="ru-RU" dirty="0" smtClean="0"/>
              <a:t>ратковременная</a:t>
            </a:r>
            <a:endParaRPr lang="ru-RU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dirty="0"/>
              <a:t>Д</a:t>
            </a:r>
            <a:r>
              <a:rPr lang="ru-RU" dirty="0" smtClean="0"/>
              <a:t>олговременная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045" y="4451456"/>
            <a:ext cx="3099955" cy="240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04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забывания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416" y="1811334"/>
            <a:ext cx="11268456" cy="435133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dirty="0" smtClean="0"/>
              <a:t>Вытеснение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dirty="0" smtClean="0"/>
              <a:t>Подавление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dirty="0" smtClean="0"/>
              <a:t>Амнезия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dirty="0"/>
              <a:t>У</a:t>
            </a:r>
            <a:r>
              <a:rPr lang="ru-RU" dirty="0" smtClean="0"/>
              <a:t>гасание </a:t>
            </a:r>
            <a:r>
              <a:rPr lang="ru-RU" dirty="0"/>
              <a:t>за </a:t>
            </a:r>
            <a:r>
              <a:rPr lang="ru-RU" dirty="0" smtClean="0"/>
              <a:t>ненадобностью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dirty="0" smtClean="0"/>
              <a:t>Искажение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dirty="0" smtClean="0"/>
              <a:t>Интерференция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dirty="0"/>
              <a:t>Р</a:t>
            </a:r>
            <a:r>
              <a:rPr lang="ru-RU" dirty="0" smtClean="0"/>
              <a:t>езультат </a:t>
            </a:r>
            <a:r>
              <a:rPr lang="ru-RU" dirty="0"/>
              <a:t>приема некоторых лекарственных препаратов.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404" y="3086242"/>
            <a:ext cx="2466022" cy="18300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854" y="1848641"/>
            <a:ext cx="1733550" cy="2152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118" y="1848641"/>
            <a:ext cx="2225736" cy="213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49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Нарушение памяти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2982" y="1091334"/>
            <a:ext cx="5677277" cy="514321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Генри </a:t>
            </a:r>
            <a:r>
              <a:rPr lang="ru-RU" dirty="0" err="1"/>
              <a:t>Молисон</a:t>
            </a:r>
            <a:r>
              <a:rPr lang="ru-RU" dirty="0"/>
              <a:t>, почти полвека известный миру как «пациент </a:t>
            </a:r>
            <a:r>
              <a:rPr lang="ru-RU" dirty="0" smtClean="0"/>
              <a:t>Н. </a:t>
            </a:r>
            <a:r>
              <a:rPr lang="ru-RU" dirty="0"/>
              <a:t>М.». Еще в подростковом возрасте у Генри началась эпилепсия. приступы стали настолько тяжёлыми, что вести нормальную жизнь </a:t>
            </a:r>
            <a:r>
              <a:rPr lang="ru-RU" dirty="0" err="1"/>
              <a:t>Молисон</a:t>
            </a:r>
            <a:r>
              <a:rPr lang="ru-RU" dirty="0"/>
              <a:t> уже не мог. Врачи признали, что медикаментозной терапии он не поддаётся. В 1953 году, когда Генри было 27, его направили на лечение к нейрохирургу Уильяму </a:t>
            </a:r>
            <a:r>
              <a:rPr lang="ru-RU" dirty="0" err="1" smtClean="0"/>
              <a:t>Сковиллу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47" y="1828800"/>
            <a:ext cx="5933539" cy="31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89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4145" y="720437"/>
            <a:ext cx="5347855" cy="5791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Врач предложил </a:t>
            </a:r>
            <a:r>
              <a:rPr lang="ru-RU" dirty="0" smtClean="0"/>
              <a:t>удалить </a:t>
            </a:r>
            <a:r>
              <a:rPr lang="ru-RU" dirty="0" err="1" smtClean="0"/>
              <a:t>гиппокамп</a:t>
            </a:r>
            <a:r>
              <a:rPr lang="ru-RU" dirty="0" smtClean="0"/>
              <a:t> и </a:t>
            </a:r>
            <a:r>
              <a:rPr lang="ru-RU" dirty="0" err="1"/>
              <a:t>Молисон</a:t>
            </a:r>
            <a:r>
              <a:rPr lang="ru-RU" dirty="0"/>
              <a:t> согласился. Операция прошла успешно, эпилепсия не исчезла совсем, но стала контролируемой, и Генри уменьшили дозу лекарств. Вот только у пациента испортилась память. Он мог поддерживать память в течение 20-30 секунд. Стоило ему отвлечься, мужчина тут же терял способность вспоминать, что с ним происходило ранее. Подобным образом Генри прожил до 82 лет.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1" y="853440"/>
            <a:ext cx="6476168" cy="535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65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194945"/>
            <a:ext cx="10040984" cy="613441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u="sng" dirty="0">
                <a:solidFill>
                  <a:srgbClr val="F95C46"/>
                </a:solidFill>
              </a:rPr>
              <a:t>Цель исследования </a:t>
            </a:r>
            <a:r>
              <a:rPr lang="ru-RU" b="1" dirty="0">
                <a:solidFill>
                  <a:srgbClr val="F95C46"/>
                </a:solidFill>
              </a:rPr>
              <a:t>–</a:t>
            </a:r>
            <a:r>
              <a:rPr lang="ru-RU" dirty="0"/>
              <a:t> изучить пути, приемы и средства улучшения памяти </a:t>
            </a:r>
            <a:r>
              <a:rPr lang="ru-RU"/>
              <a:t>человека</a:t>
            </a:r>
            <a:r>
              <a:rPr lang="ru-RU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u="sng" dirty="0">
                <a:solidFill>
                  <a:srgbClr val="F95C46"/>
                </a:solidFill>
              </a:rPr>
              <a:t>Задачи исследования: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dirty="0" smtClean="0"/>
              <a:t>Раскрыть </a:t>
            </a:r>
            <a:r>
              <a:rPr lang="ru-RU" dirty="0"/>
              <a:t>понятие «память» и значение памяти в жизни </a:t>
            </a:r>
            <a:r>
              <a:rPr lang="ru-RU" dirty="0" smtClean="0"/>
              <a:t>человека.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F95C46"/>
                </a:solidFill>
              </a:rPr>
              <a:t>2</a:t>
            </a:r>
            <a:r>
              <a:rPr lang="ru-RU" b="1" dirty="0">
                <a:solidFill>
                  <a:srgbClr val="F95C46"/>
                </a:solidFill>
              </a:rPr>
              <a:t>. </a:t>
            </a:r>
            <a:r>
              <a:rPr lang="ru-RU" dirty="0"/>
              <a:t>Изучить основные пути, приемы и методы улучшения памяти</a:t>
            </a:r>
            <a:r>
              <a:rPr lang="ru-RU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F95C46"/>
                </a:solidFill>
              </a:rPr>
              <a:t>3. </a:t>
            </a:r>
            <a:r>
              <a:rPr lang="ru-RU" dirty="0"/>
              <a:t>Составить практические рекомендации для эффективного запоминания</a:t>
            </a:r>
            <a:r>
              <a:rPr lang="ru-RU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u="sng" dirty="0" smtClean="0">
                <a:solidFill>
                  <a:srgbClr val="FF0000"/>
                </a:solidFill>
              </a:rPr>
              <a:t>Гипотеза:</a:t>
            </a:r>
          </a:p>
          <a:p>
            <a:pPr>
              <a:lnSpc>
                <a:spcPct val="100000"/>
              </a:lnSpc>
            </a:pPr>
            <a:r>
              <a:rPr lang="ru-RU" dirty="0"/>
              <a:t>Является ли память даром для избранных, или каждый человек способен добиться успеха, работая над собой и развивая свою память.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4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Законы памяти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9927" y="1440873"/>
            <a:ext cx="10688782" cy="498547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/>
              <a:t>Закон 1 </a:t>
            </a:r>
            <a:r>
              <a:rPr lang="ru-RU" sz="3200" dirty="0" smtClean="0"/>
              <a:t>– осмысление</a:t>
            </a:r>
            <a:endParaRPr lang="ru-RU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/>
              <a:t>Закон 2 </a:t>
            </a:r>
            <a:r>
              <a:rPr lang="ru-RU" sz="3200" dirty="0" smtClean="0"/>
              <a:t>– интереса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/>
              <a:t>Закон 3 - объема </a:t>
            </a:r>
            <a:r>
              <a:rPr lang="ru-RU" sz="3200" dirty="0" smtClean="0"/>
              <a:t>знаний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/>
              <a:t>Закон 4 - готовности к запоминанию</a:t>
            </a:r>
            <a:endParaRPr lang="ru-RU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/>
              <a:t>Закон </a:t>
            </a:r>
            <a:r>
              <a:rPr lang="ru-RU" sz="3200" dirty="0" smtClean="0"/>
              <a:t>5 </a:t>
            </a:r>
            <a:r>
              <a:rPr lang="ru-RU" sz="3200" dirty="0"/>
              <a:t>- последовательных </a:t>
            </a:r>
            <a:r>
              <a:rPr lang="ru-RU" sz="3200" dirty="0" smtClean="0"/>
              <a:t>впечатлений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/>
              <a:t>Закон </a:t>
            </a:r>
            <a:r>
              <a:rPr lang="ru-RU" sz="3200" dirty="0" smtClean="0"/>
              <a:t>6 </a:t>
            </a:r>
            <a:r>
              <a:rPr lang="ru-RU" sz="3200" dirty="0"/>
              <a:t>- усиления первоначального впечатления</a:t>
            </a:r>
          </a:p>
        </p:txBody>
      </p:sp>
    </p:spTree>
    <p:extLst>
      <p:ext uri="{BB962C8B-B14F-4D97-AF65-F5344CB8AC3E}">
        <p14:creationId xmlns:p14="http://schemas.microsoft.com/office/powerpoint/2010/main" val="1766818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0581" y="914400"/>
            <a:ext cx="6040581" cy="55535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Чтобы доказать, что память развита лучше у тех, кто ее тренирует, </a:t>
            </a:r>
            <a:r>
              <a:rPr lang="ru-RU" dirty="0" smtClean="0"/>
              <a:t>мы </a:t>
            </a:r>
            <a:r>
              <a:rPr lang="ru-RU" dirty="0"/>
              <a:t>провели небольшой эксперимент среди учащихся </a:t>
            </a:r>
            <a:r>
              <a:rPr lang="ru-RU" dirty="0" smtClean="0"/>
              <a:t>школы. </a:t>
            </a:r>
            <a:r>
              <a:rPr lang="ru-RU" dirty="0"/>
              <a:t>Для участия в эксперименте были выбраны ученики, которые учатся на отлично с младшего возраста и ученики, которые почти ничего не учат.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1357746"/>
            <a:ext cx="5763491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6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Зрительная память</a:t>
            </a:r>
            <a:endParaRPr lang="ru-RU" dirty="0"/>
          </a:p>
        </p:txBody>
      </p:sp>
      <p:graphicFrame>
        <p:nvGraphicFramePr>
          <p:cNvPr id="21" name="Объект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720468"/>
              </p:ext>
            </p:extLst>
          </p:nvPr>
        </p:nvGraphicFramePr>
        <p:xfrm>
          <a:off x="637310" y="1565564"/>
          <a:ext cx="10557164" cy="4627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9106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Смысловая память 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001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6236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4543"/>
            <a:ext cx="10515600" cy="755337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554" y="1159880"/>
            <a:ext cx="11149446" cy="52803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Изучая данную тему я сделала вывод, что память человека можно контролировать и развивать, если вовремя проводить специальные упражнения, чаще заучивать тексты наизусть и повторять заученный материал. Ведь память человека неисчерпаемая кладовая, в которой хранится вся жизнь человека – его дела, поступки и мысли.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052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79268"/>
            <a:ext cx="10515600" cy="404213"/>
          </a:xfrm>
        </p:spPr>
        <p:txBody>
          <a:bodyPr/>
          <a:lstStyle/>
          <a:p>
            <a:r>
              <a:rPr lang="ru-RU" dirty="0" smtClean="0"/>
              <a:t>План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7726" y="881374"/>
            <a:ext cx="10452463" cy="57745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95C46"/>
                </a:solidFill>
              </a:rPr>
              <a:t>1. </a:t>
            </a:r>
            <a:r>
              <a:rPr lang="ru-RU" dirty="0" smtClean="0"/>
              <a:t>Понятие </a:t>
            </a:r>
            <a:r>
              <a:rPr lang="ru-RU" dirty="0"/>
              <a:t>память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F95C46"/>
                </a:solidFill>
              </a:rPr>
              <a:t>2</a:t>
            </a:r>
            <a:r>
              <a:rPr lang="ru-RU" dirty="0" smtClean="0">
                <a:solidFill>
                  <a:srgbClr val="F95C46"/>
                </a:solidFill>
              </a:rPr>
              <a:t>. </a:t>
            </a:r>
            <a:r>
              <a:rPr lang="ru-RU" dirty="0" smtClean="0"/>
              <a:t>Основные </a:t>
            </a:r>
            <a:r>
              <a:rPr lang="ru-RU" dirty="0"/>
              <a:t>процессы и качества памяти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F95C46"/>
                </a:solidFill>
              </a:rPr>
              <a:t>3</a:t>
            </a:r>
            <a:r>
              <a:rPr lang="ru-RU" dirty="0" smtClean="0">
                <a:solidFill>
                  <a:srgbClr val="F95C46"/>
                </a:solidFill>
              </a:rPr>
              <a:t>. </a:t>
            </a:r>
            <a:r>
              <a:rPr lang="ru-RU" dirty="0" smtClean="0"/>
              <a:t>Разновидности </a:t>
            </a:r>
            <a:r>
              <a:rPr lang="ru-RU" dirty="0"/>
              <a:t>памяти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F95C46"/>
                </a:solidFill>
              </a:rPr>
              <a:t>4</a:t>
            </a:r>
            <a:r>
              <a:rPr lang="ru-RU" dirty="0" smtClean="0">
                <a:solidFill>
                  <a:srgbClr val="F95C46"/>
                </a:solidFill>
              </a:rPr>
              <a:t>. </a:t>
            </a:r>
            <a:r>
              <a:rPr lang="ru-RU" dirty="0" smtClean="0"/>
              <a:t>Что </a:t>
            </a:r>
            <a:r>
              <a:rPr lang="ru-RU" dirty="0"/>
              <a:t>влияет на память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F95C46"/>
                </a:solidFill>
              </a:rPr>
              <a:t>5</a:t>
            </a:r>
            <a:r>
              <a:rPr lang="ru-RU" dirty="0" smtClean="0">
                <a:solidFill>
                  <a:srgbClr val="F95C46"/>
                </a:solidFill>
              </a:rPr>
              <a:t>. </a:t>
            </a:r>
            <a:r>
              <a:rPr lang="ru-RU" dirty="0" smtClean="0"/>
              <a:t>Социальный эксперимент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F95C46"/>
                </a:solidFill>
              </a:rPr>
              <a:t>6</a:t>
            </a:r>
            <a:r>
              <a:rPr lang="ru-RU" dirty="0" smtClean="0">
                <a:solidFill>
                  <a:srgbClr val="F95C46"/>
                </a:solidFill>
              </a:rPr>
              <a:t>. </a:t>
            </a:r>
            <a:r>
              <a:rPr lang="ru-RU" dirty="0" smtClean="0"/>
              <a:t>Способы </a:t>
            </a:r>
            <a:r>
              <a:rPr lang="ru-RU" dirty="0"/>
              <a:t>улучшения памяти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</a:rPr>
              <a:t>7.</a:t>
            </a:r>
            <a:r>
              <a:rPr lang="ru-RU" dirty="0" smtClean="0"/>
              <a:t>Выпуск буклета «Памятка для памяти».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</a:t>
            </a:r>
            <a:r>
              <a:rPr lang="ru-RU" dirty="0"/>
              <a:t>память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4588" y="965916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F95C46"/>
                </a:solidFill>
              </a:rPr>
              <a:t>Память - </a:t>
            </a:r>
            <a:r>
              <a:rPr lang="ru-RU" sz="3200" dirty="0"/>
              <a:t>форма психического отражения действительности, заключающаяся в закреплении и последующем воспроизведении своего опыта. Она позволяет человеку накапливать, сохранять и впоследствии использовать личный жизненный опыт.</a:t>
            </a:r>
          </a:p>
        </p:txBody>
      </p:sp>
    </p:spTree>
    <p:extLst>
      <p:ext uri="{BB962C8B-B14F-4D97-AF65-F5344CB8AC3E}">
        <p14:creationId xmlns:p14="http://schemas.microsoft.com/office/powerpoint/2010/main" val="53674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9828" y="587828"/>
            <a:ext cx="6557555" cy="53441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dirty="0"/>
              <a:t>Многие психологи сравнивают человеческую память с </a:t>
            </a:r>
            <a:r>
              <a:rPr lang="ru-RU" sz="3200" b="1" dirty="0">
                <a:solidFill>
                  <a:srgbClr val="F95C46"/>
                </a:solidFill>
              </a:rPr>
              <a:t>картотекой. </a:t>
            </a:r>
            <a:r>
              <a:rPr lang="ru-RU" sz="3200" dirty="0"/>
              <a:t>Эта аналогия подразумевает, что вы </a:t>
            </a:r>
            <a:r>
              <a:rPr lang="ru-RU" sz="3200" b="1" dirty="0">
                <a:solidFill>
                  <a:srgbClr val="FFFF00"/>
                </a:solidFill>
              </a:rPr>
              <a:t>извлекаете</a:t>
            </a:r>
            <a:r>
              <a:rPr lang="ru-RU" sz="3200" dirty="0"/>
              <a:t> из окружающего мира информацию на какую-либо тему и затем </a:t>
            </a:r>
            <a:r>
              <a:rPr lang="ru-RU" sz="3200" b="1" dirty="0">
                <a:solidFill>
                  <a:srgbClr val="00B050"/>
                </a:solidFill>
              </a:rPr>
              <a:t>храните</a:t>
            </a:r>
            <a:r>
              <a:rPr lang="ru-RU" sz="3200" dirty="0"/>
              <a:t> ее в своем мозге.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25" y="1726477"/>
            <a:ext cx="4543697" cy="454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хранится память?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561" y="1496764"/>
            <a:ext cx="7602582" cy="46148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Информация о событиях, объектах и впечатлениях, имевших место, в прошлом оставляет следы в памяти, которые хранятся </a:t>
            </a:r>
            <a:r>
              <a:rPr lang="ru-RU" b="1" dirty="0">
                <a:solidFill>
                  <a:srgbClr val="7030A0"/>
                </a:solidFill>
              </a:rPr>
              <a:t>в головном мозге человека. </a:t>
            </a:r>
            <a:r>
              <a:rPr lang="ru-RU" dirty="0"/>
              <a:t>Где точно локализовано это место ученые не определили, чаще они отвечают, что память располагается в разных участках.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32" y="1698172"/>
            <a:ext cx="3751874" cy="44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0170" y="678402"/>
            <a:ext cx="5148943" cy="755337"/>
          </a:xfrm>
        </p:spPr>
        <p:txBody>
          <a:bodyPr/>
          <a:lstStyle/>
          <a:p>
            <a:r>
              <a:rPr lang="ru-RU" sz="4000" dirty="0">
                <a:solidFill>
                  <a:srgbClr val="7030A0"/>
                </a:solidFill>
              </a:rPr>
              <a:t>Процессы памяти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5747" y="2017084"/>
            <a:ext cx="5686697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/>
              <a:t>з</a:t>
            </a:r>
            <a:r>
              <a:rPr lang="ru-RU" dirty="0" smtClean="0"/>
              <a:t>апоминание 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сохранение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забывание 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восстановление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62148" y="408649"/>
            <a:ext cx="526650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 smtClean="0">
                <a:latin typeface="Garamond" panose="02020404030301010803" pitchFamily="18" charset="0"/>
              </a:rPr>
              <a:t>       </a:t>
            </a:r>
            <a:r>
              <a:rPr lang="ru-RU" sz="4000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Качества памяти</a:t>
            </a:r>
          </a:p>
          <a:p>
            <a:pPr>
              <a:lnSpc>
                <a:spcPct val="150000"/>
              </a:lnSpc>
            </a:pPr>
            <a:endParaRPr lang="ru-RU" sz="2800" dirty="0" smtClean="0">
              <a:latin typeface="Garamond" panose="02020404030301010803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Garamond" panose="02020404030301010803" pitchFamily="18" charset="0"/>
              </a:rPr>
              <a:t>быстрота запоминания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Garamond" panose="02020404030301010803" pitchFamily="18" charset="0"/>
              </a:rPr>
              <a:t>длительность </a:t>
            </a:r>
            <a:r>
              <a:rPr lang="ru-RU" sz="2800" dirty="0">
                <a:latin typeface="Garamond" panose="02020404030301010803" pitchFamily="18" charset="0"/>
              </a:rPr>
              <a:t>сохранения </a:t>
            </a:r>
            <a:r>
              <a:rPr lang="ru-RU" sz="2800" dirty="0" smtClean="0">
                <a:latin typeface="Garamond" panose="02020404030301010803" pitchFamily="18" charset="0"/>
              </a:rPr>
              <a:t>материала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Garamond" panose="02020404030301010803" pitchFamily="18" charset="0"/>
              </a:rPr>
              <a:t>объем памяти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Garamond" panose="02020404030301010803" pitchFamily="18" charset="0"/>
              </a:rPr>
              <a:t>точность </a:t>
            </a:r>
            <a:r>
              <a:rPr lang="ru-RU" sz="2800" dirty="0">
                <a:latin typeface="Garamond" panose="02020404030301010803" pitchFamily="18" charset="0"/>
              </a:rPr>
              <a:t>воспроизведенного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42370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74" y="633180"/>
            <a:ext cx="10515600" cy="613218"/>
          </a:xfrm>
        </p:spPr>
        <p:txBody>
          <a:bodyPr/>
          <a:lstStyle/>
          <a:p>
            <a:r>
              <a:rPr lang="ru-RU" dirty="0"/>
              <a:t>Виды памяти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3589" y="1031229"/>
            <a:ext cx="11118670" cy="4351338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7030A0"/>
                </a:solidFill>
              </a:rPr>
              <a:t>По </a:t>
            </a:r>
            <a:r>
              <a:rPr lang="ru-RU" sz="4000" b="1" dirty="0">
                <a:solidFill>
                  <a:srgbClr val="7030A0"/>
                </a:solidFill>
              </a:rPr>
              <a:t>характеру психической активности: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Вербальная</a:t>
            </a:r>
            <a:endParaRPr lang="en-US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Образная </a:t>
            </a:r>
            <a:endParaRPr lang="ru-RU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/>
              <a:t>Д</a:t>
            </a:r>
            <a:r>
              <a:rPr lang="ru-RU" dirty="0" smtClean="0"/>
              <a:t>вигательная</a:t>
            </a:r>
            <a:endParaRPr lang="ru-RU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/>
              <a:t>Э</a:t>
            </a:r>
            <a:r>
              <a:rPr lang="ru-RU" dirty="0" smtClean="0"/>
              <a:t>моциональная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9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Вербальная память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9166" y="1081042"/>
            <a:ext cx="10493828" cy="290313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амять </a:t>
            </a:r>
            <a:r>
              <a:rPr lang="ru-RU" dirty="0"/>
              <a:t>на мысли, слова. </a:t>
            </a:r>
            <a:endParaRPr lang="ru-RU" dirty="0" smtClean="0"/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dirty="0" smtClean="0"/>
              <a:t>Мысли </a:t>
            </a:r>
            <a:r>
              <a:rPr lang="ru-RU" dirty="0"/>
              <a:t>могут быть воплощены в различную языковую форму, но, передавая мысль, стараемся передать основной смысл материала, если возникают трудности, то стараемся вспоминать их буквальное словесное оформление.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2" y="3815271"/>
            <a:ext cx="4838250" cy="28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860</Words>
  <Application>Microsoft Office PowerPoint</Application>
  <PresentationFormat>Широкоэкранный</PresentationFormat>
  <Paragraphs>97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Bahnschrift</vt:lpstr>
      <vt:lpstr>Calibri</vt:lpstr>
      <vt:lpstr>Garamond</vt:lpstr>
      <vt:lpstr>Times New Roman</vt:lpstr>
      <vt:lpstr>Wingdings</vt:lpstr>
      <vt:lpstr>Тема Office</vt:lpstr>
      <vt:lpstr>Биофлешка </vt:lpstr>
      <vt:lpstr>Презентация PowerPoint</vt:lpstr>
      <vt:lpstr>План </vt:lpstr>
      <vt:lpstr>Понятие память</vt:lpstr>
      <vt:lpstr>Презентация PowerPoint</vt:lpstr>
      <vt:lpstr>Где хранится память?</vt:lpstr>
      <vt:lpstr>Процессы памяти </vt:lpstr>
      <vt:lpstr>Виды памяти </vt:lpstr>
      <vt:lpstr>Вербальная память </vt:lpstr>
      <vt:lpstr>Образная память </vt:lpstr>
      <vt:lpstr>Двигательная память </vt:lpstr>
      <vt:lpstr>Эмоциональная память </vt:lpstr>
      <vt:lpstr>По характеру целей деятельности: </vt:lpstr>
      <vt:lpstr>По способам запоминания:</vt:lpstr>
      <vt:lpstr>По ведущей роли анализатора:</vt:lpstr>
      <vt:lpstr>По длительности  хранения информации: </vt:lpstr>
      <vt:lpstr>Причины забывания</vt:lpstr>
      <vt:lpstr>Нарушение памяти</vt:lpstr>
      <vt:lpstr>Презентация PowerPoint</vt:lpstr>
      <vt:lpstr>Законы памяти</vt:lpstr>
      <vt:lpstr>Презентация PowerPoint</vt:lpstr>
      <vt:lpstr>Зрительная память</vt:lpstr>
      <vt:lpstr>Смысловая память </vt:lpstr>
      <vt:lpstr>Заключение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zaynap</dc:creator>
  <cp:lastModifiedBy>zaynap</cp:lastModifiedBy>
  <cp:revision>30</cp:revision>
  <dcterms:created xsi:type="dcterms:W3CDTF">2022-04-10T17:39:17Z</dcterms:created>
  <dcterms:modified xsi:type="dcterms:W3CDTF">2022-12-14T16:28:06Z</dcterms:modified>
</cp:coreProperties>
</file>