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1" r:id="rId22"/>
    <p:sldId id="282" r:id="rId23"/>
    <p:sldId id="284" r:id="rId24"/>
    <p:sldId id="290" r:id="rId25"/>
    <p:sldId id="285" r:id="rId26"/>
    <p:sldId id="286" r:id="rId27"/>
    <p:sldId id="291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F6D"/>
    <a:srgbClr val="FC7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91007-4BA5-4721-903A-71A0FEB8E9DB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8EEF6-5D2C-4AA9-9848-8029593B6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8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328483"/>
            <a:ext cx="4954073" cy="801084"/>
          </a:xfrm>
        </p:spPr>
        <p:txBody>
          <a:bodyPr anchor="b"/>
          <a:lstStyle>
            <a:lvl1pPr algn="ctr">
              <a:defRPr sz="6000" baseline="0">
                <a:latin typeface="Bookman Old Style" panose="02050604050505020204" pitchFamily="18" charset="0"/>
              </a:defRPr>
            </a:lvl1pPr>
          </a:lstStyle>
          <a:p>
            <a:r>
              <a:rPr lang="ru-RU" dirty="0" smtClean="0"/>
              <a:t>Природа знает лучше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1" y="3426071"/>
            <a:ext cx="5794420" cy="476228"/>
          </a:xfrm>
        </p:spPr>
        <p:txBody>
          <a:bodyPr/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8338" y="618476"/>
            <a:ext cx="4722321" cy="5737874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321972"/>
          </a:xfrm>
          <a:prstGeom prst="rect">
            <a:avLst/>
          </a:prstGeom>
          <a:solidFill>
            <a:srgbClr val="FC7806"/>
          </a:solidFill>
          <a:ln>
            <a:solidFill>
              <a:srgbClr val="FC7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157" y="4672516"/>
            <a:ext cx="1826974" cy="18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2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6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3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07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2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2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2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69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71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4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76AC-6F83-406E-8F3B-61D1CA1D7E8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4A1BF-A901-4950-8603-DDC7B4349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625" y="0"/>
            <a:ext cx="12205250" cy="335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522691"/>
            <a:ext cx="12205250" cy="335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>
            <a:off x="-2985891" y="3217712"/>
            <a:ext cx="6307093" cy="335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>
            <a:off x="8870797" y="3217711"/>
            <a:ext cx="6307093" cy="335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1944" y="5383369"/>
            <a:ext cx="1143133" cy="11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5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714" y="1319349"/>
            <a:ext cx="5498359" cy="1810218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Природа знает лучше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02556" y="4487227"/>
            <a:ext cx="5517443" cy="1699084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317F6D"/>
                </a:solidFill>
              </a:rPr>
              <a:t>Подготовил: </a:t>
            </a:r>
            <a:r>
              <a:rPr lang="ru-RU" sz="1800" dirty="0" smtClean="0"/>
              <a:t>ученик 9 «а» класса </a:t>
            </a:r>
          </a:p>
          <a:p>
            <a:pPr algn="l"/>
            <a:r>
              <a:rPr lang="ru-RU" sz="1800" dirty="0" err="1" smtClean="0"/>
              <a:t>Бахтаров</a:t>
            </a:r>
            <a:r>
              <a:rPr lang="ru-RU" sz="1800" dirty="0" smtClean="0"/>
              <a:t> А-К</a:t>
            </a:r>
          </a:p>
          <a:p>
            <a:pPr algn="l"/>
            <a:r>
              <a:rPr lang="ru-RU" sz="1800" dirty="0" smtClean="0">
                <a:solidFill>
                  <a:srgbClr val="317F6D"/>
                </a:solidFill>
              </a:rPr>
              <a:t>Руководитель: </a:t>
            </a:r>
            <a:r>
              <a:rPr lang="ru-RU" sz="1800" dirty="0" err="1" smtClean="0"/>
              <a:t>Джанаева</a:t>
            </a:r>
            <a:r>
              <a:rPr lang="ru-RU" sz="1800" dirty="0" smtClean="0"/>
              <a:t> З.Ш.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722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664"/>
          </a:xfrm>
        </p:spPr>
        <p:txBody>
          <a:bodyPr/>
          <a:lstStyle/>
          <a:p>
            <a:r>
              <a:rPr lang="ru-RU" dirty="0" err="1" smtClean="0">
                <a:solidFill>
                  <a:srgbClr val="317F6D"/>
                </a:solidFill>
              </a:rPr>
              <a:t>Нейробионика</a:t>
            </a:r>
            <a:endParaRPr lang="ru-RU" dirty="0">
              <a:solidFill>
                <a:srgbClr val="317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4" y="1264035"/>
            <a:ext cx="10831286" cy="4766173"/>
          </a:xfrm>
        </p:spPr>
        <p:txBody>
          <a:bodyPr>
            <a:normAutofit/>
          </a:bodyPr>
          <a:lstStyle/>
          <a:p>
            <a:r>
              <a:rPr lang="ru-RU" sz="2400" b="1" dirty="0" err="1"/>
              <a:t>Нейробионика</a:t>
            </a:r>
            <a:r>
              <a:rPr lang="ru-RU" sz="2400" dirty="0"/>
              <a:t> — это раздел бионики, целью которого является изучение и моделирование деятельности и свойств центральной нервной системы человека или животных для создания новых технических и кибернетических систем. </a:t>
            </a:r>
            <a:endParaRPr lang="ru-RU" sz="2400" dirty="0" smtClean="0"/>
          </a:p>
          <a:p>
            <a:r>
              <a:rPr lang="ru-RU" sz="2400" b="1" dirty="0" smtClean="0"/>
              <a:t>Цель </a:t>
            </a:r>
            <a:r>
              <a:rPr lang="ru-RU" sz="2400" dirty="0"/>
              <a:t>— увеличение мощности и эффективности вычислительных устройств при уменьшении их габаритов.</a:t>
            </a:r>
          </a:p>
        </p:txBody>
      </p:sp>
    </p:spTree>
    <p:extLst>
      <p:ext uri="{BB962C8B-B14F-4D97-AF65-F5344CB8AC3E}">
        <p14:creationId xmlns:p14="http://schemas.microsoft.com/office/powerpoint/2010/main" val="9294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1019538"/>
          </a:xfrm>
        </p:spPr>
        <p:txBody>
          <a:bodyPr/>
          <a:lstStyle/>
          <a:p>
            <a:r>
              <a:rPr lang="ru-RU" dirty="0">
                <a:solidFill>
                  <a:srgbClr val="317F6D"/>
                </a:solidFill>
              </a:rPr>
              <a:t>Медицинская бионика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0" y="1097280"/>
            <a:ext cx="4781006" cy="5094514"/>
          </a:xfrm>
        </p:spPr>
        <p:txBody>
          <a:bodyPr>
            <a:normAutofit/>
          </a:bodyPr>
          <a:lstStyle/>
          <a:p>
            <a:r>
              <a:rPr lang="ru-RU" sz="2400" dirty="0"/>
              <a:t>Р</a:t>
            </a:r>
            <a:r>
              <a:rPr lang="ru-RU" sz="2400" dirty="0" smtClean="0"/>
              <a:t>азработка протезов конечностей. Результат </a:t>
            </a:r>
            <a:r>
              <a:rPr lang="ru-RU" sz="2400" dirty="0"/>
              <a:t>– самый продвинутый протез в мире. Он весит столько же и обладает почти такой же ловкостью, как человеческая рука, и, как естественная конечность, управляется сигналами от мозга.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" y="1345475"/>
            <a:ext cx="6054633" cy="40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424" y="423134"/>
            <a:ext cx="11290462" cy="222145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Восстановление зрения </a:t>
            </a:r>
            <a:r>
              <a:rPr lang="ru-RU" dirty="0"/>
              <a:t>у людей с поврежденной сетчаткой. Используя электроды, подключенные к глазным нервам, ученые смогли симулировать зрение для некоторых пациентов. </a:t>
            </a:r>
            <a:r>
              <a:rPr lang="ru-RU" dirty="0"/>
              <a:t>С</a:t>
            </a:r>
            <a:r>
              <a:rPr lang="ru-RU" dirty="0" smtClean="0"/>
              <a:t>истема </a:t>
            </a:r>
            <a:r>
              <a:rPr lang="ru-RU" dirty="0"/>
              <a:t>использует камеру, установленную на очках, для передачи информации на </a:t>
            </a:r>
            <a:r>
              <a:rPr lang="ru-RU" dirty="0" err="1" smtClean="0"/>
              <a:t>импланты</a:t>
            </a:r>
            <a:r>
              <a:rPr lang="ru-RU" dirty="0"/>
              <a:t>, которые стимулируют нервы глаза, давая пользователю приблизительные значения букв.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66" y="2393259"/>
            <a:ext cx="4389120" cy="4107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24" y="2531216"/>
            <a:ext cx="5412176" cy="3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/>
          <a:lstStyle/>
          <a:p>
            <a:r>
              <a:rPr lang="ru-RU" b="1" dirty="0" smtClean="0">
                <a:solidFill>
                  <a:srgbClr val="FC7806"/>
                </a:solidFill>
              </a:rPr>
              <a:t>Архитектурная бионика</a:t>
            </a:r>
            <a:endParaRPr lang="ru-RU" b="1" dirty="0">
              <a:solidFill>
                <a:srgbClr val="FC780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9021" y="1388533"/>
            <a:ext cx="4018845" cy="4921956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спользование </a:t>
            </a:r>
            <a:r>
              <a:rPr lang="ru-RU" dirty="0"/>
              <a:t>в архитектуре принципов </a:t>
            </a:r>
            <a:r>
              <a:rPr lang="ru-RU" dirty="0" smtClean="0"/>
              <a:t>бионики.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4" y="1201784"/>
            <a:ext cx="7093193" cy="47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4978" y="643188"/>
            <a:ext cx="5188131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Эйфелева башня возведена по принципу строения берцовой кости человека. Архитектор хотел создать мощную конструкцию при минимуме доступного материала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8" y="643188"/>
            <a:ext cx="6006611" cy="57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13" y="1179331"/>
            <a:ext cx="6334943" cy="4751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56" y="1519404"/>
            <a:ext cx="4973691" cy="46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6205" y="561703"/>
            <a:ext cx="5316583" cy="575823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15892" y="561703"/>
            <a:ext cx="5181600" cy="4351338"/>
          </a:xfrm>
        </p:spPr>
        <p:txBody>
          <a:bodyPr/>
          <a:lstStyle/>
          <a:p>
            <a:r>
              <a:rPr lang="ru-RU" dirty="0" smtClean="0"/>
              <a:t>Дизайн </a:t>
            </a:r>
            <a:r>
              <a:rPr lang="ru-RU" dirty="0"/>
              <a:t>фабричных труб физически повторяет конструкции полого стебля камыша или злака, а купола во многом напоминают луковицы</a:t>
            </a:r>
          </a:p>
        </p:txBody>
      </p:sp>
    </p:spTree>
    <p:extLst>
      <p:ext uri="{BB962C8B-B14F-4D97-AF65-F5344CB8AC3E}">
        <p14:creationId xmlns:p14="http://schemas.microsoft.com/office/powerpoint/2010/main" val="7957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6713" y="640080"/>
            <a:ext cx="6346863" cy="553944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10696" y="522514"/>
            <a:ext cx="4757059" cy="5421880"/>
          </a:xfrm>
        </p:spPr>
        <p:txBody>
          <a:bodyPr>
            <a:normAutofit/>
          </a:bodyPr>
          <a:lstStyle/>
          <a:p>
            <a:r>
              <a:rPr lang="ru-RU" sz="2000" dirty="0"/>
              <a:t>Дом Наутилус (</a:t>
            </a:r>
            <a:r>
              <a:rPr lang="ru-RU" sz="2000" dirty="0" err="1"/>
              <a:t>Nautilus</a:t>
            </a:r>
            <a:r>
              <a:rPr lang="ru-RU" sz="2000" dirty="0"/>
              <a:t> </a:t>
            </a:r>
            <a:r>
              <a:rPr lang="ru-RU" sz="2000" dirty="0" err="1"/>
              <a:t>House</a:t>
            </a:r>
            <a:r>
              <a:rPr lang="ru-RU" sz="2000" dirty="0"/>
              <a:t>), построенный по проекту дизайнера Хавьера </a:t>
            </a:r>
            <a:r>
              <a:rPr lang="ru-RU" sz="2000" dirty="0" err="1"/>
              <a:t>Сеносьяйна</a:t>
            </a:r>
            <a:r>
              <a:rPr lang="ru-RU" sz="2000" dirty="0"/>
              <a:t> в 2006 году в Мексике, вдохновлен формами раковины моллюска наутилуса. Стены сделаны из мелкозернистого бетона, укрепленного проволочными сетками.</a:t>
            </a:r>
          </a:p>
        </p:txBody>
      </p:sp>
    </p:spTree>
    <p:extLst>
      <p:ext uri="{BB962C8B-B14F-4D97-AF65-F5344CB8AC3E}">
        <p14:creationId xmlns:p14="http://schemas.microsoft.com/office/powerpoint/2010/main" val="39365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8012" y="391886"/>
            <a:ext cx="5617027" cy="565621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496388"/>
            <a:ext cx="5545183" cy="593053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</a:t>
            </a:r>
            <a:r>
              <a:rPr lang="ru-RU" dirty="0" smtClean="0"/>
              <a:t>Нидерландах разработали </a:t>
            </a:r>
            <a:r>
              <a:rPr lang="ru-RU" dirty="0"/>
              <a:t>бетон, способный </a:t>
            </a:r>
            <a:r>
              <a:rPr lang="ru-RU" dirty="0" err="1" smtClean="0"/>
              <a:t>самовосстанавливаться</a:t>
            </a:r>
            <a:r>
              <a:rPr lang="ru-RU" dirty="0"/>
              <a:t>. Внутри бетона находятся живучие бактерии, которые умеют приспосабливаться к меняющимся температурным условиям и проявляют активность только при контакте с дождевой водой. Для регенерации поверхности бактерии используют добавку из компонента молока в цементе.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2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4598" y="496389"/>
            <a:ext cx="6054986" cy="576072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3274" y="496389"/>
            <a:ext cx="5181600" cy="558913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2013 году в </a:t>
            </a:r>
            <a:r>
              <a:rPr lang="ru-RU" dirty="0" smtClean="0"/>
              <a:t>Германии построили </a:t>
            </a:r>
            <a:r>
              <a:rPr lang="ru-RU" dirty="0"/>
              <a:t>жилой дом </a:t>
            </a:r>
            <a:r>
              <a:rPr lang="ru-RU" dirty="0" smtClean="0"/>
              <a:t>- </a:t>
            </a:r>
            <a:r>
              <a:rPr lang="ru-RU" dirty="0"/>
              <a:t>энергией его обеспечивают водоросли, которые используются в помещении еще как жалюзи, за счет создания тени</a:t>
            </a:r>
            <a:r>
              <a:rPr lang="ru-RU" dirty="0" smtClean="0"/>
              <a:t>.</a:t>
            </a:r>
          </a:p>
          <a:p>
            <a:r>
              <a:rPr lang="ru-RU" dirty="0"/>
              <a:t>Водоросли собирают, обрабатывают и используют в качестве топлива в конверторе, который вырабатывает электричество и управляет подачей горячей воды</a:t>
            </a:r>
          </a:p>
        </p:txBody>
      </p:sp>
    </p:spTree>
    <p:extLst>
      <p:ext uri="{BB962C8B-B14F-4D97-AF65-F5344CB8AC3E}">
        <p14:creationId xmlns:p14="http://schemas.microsoft.com/office/powerpoint/2010/main" val="39877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867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317F6D"/>
                </a:solidFill>
              </a:rPr>
              <a:t>Цель и задачи проекта:</a:t>
            </a:r>
            <a:endParaRPr lang="ru-RU" dirty="0">
              <a:solidFill>
                <a:srgbClr val="317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131" y="1149531"/>
            <a:ext cx="11231880" cy="490986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Цель</a:t>
            </a:r>
            <a:r>
              <a:rPr lang="ru-RU" b="1" dirty="0"/>
              <a:t>: </a:t>
            </a:r>
            <a:r>
              <a:rPr lang="ru-RU" dirty="0"/>
              <a:t>узнать, что изучает бионика и какое значение она играет в развитии научно-технического прогресса.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 smtClean="0"/>
              <a:t>Задачи:</a:t>
            </a:r>
            <a:endParaRPr lang="ru-RU" b="1" dirty="0"/>
          </a:p>
          <a:p>
            <a:r>
              <a:rPr lang="ru-RU" dirty="0"/>
              <a:t>1</a:t>
            </a:r>
            <a:r>
              <a:rPr lang="ru-RU" dirty="0" smtClean="0"/>
              <a:t>. Подобрать </a:t>
            </a:r>
            <a:r>
              <a:rPr lang="ru-RU" dirty="0"/>
              <a:t>и проанализировать соответствующую литературу по теме;</a:t>
            </a:r>
          </a:p>
          <a:p>
            <a:r>
              <a:rPr lang="ru-RU" dirty="0"/>
              <a:t>2</a:t>
            </a:r>
            <a:r>
              <a:rPr lang="ru-RU" dirty="0" smtClean="0"/>
              <a:t>. Найти </a:t>
            </a:r>
            <a:r>
              <a:rPr lang="ru-RU" dirty="0"/>
              <a:t>факты, подтверждающие существование объектов, при проектировании которых использованы законы природы;</a:t>
            </a:r>
          </a:p>
          <a:p>
            <a:r>
              <a:rPr lang="ru-RU" dirty="0"/>
              <a:t>3</a:t>
            </a:r>
            <a:r>
              <a:rPr lang="ru-RU" dirty="0" smtClean="0"/>
              <a:t>. Расширить </a:t>
            </a:r>
            <a:r>
              <a:rPr lang="ru-RU" dirty="0"/>
              <a:t>свои знания об уникальных свойствах природных организмов;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39376" y="304800"/>
            <a:ext cx="4250589" cy="4056426"/>
          </a:xfrm>
        </p:spPr>
        <p:txBody>
          <a:bodyPr>
            <a:normAutofit/>
          </a:bodyPr>
          <a:lstStyle/>
          <a:p>
            <a:r>
              <a:rPr lang="ru-RU" sz="2000" dirty="0"/>
              <a:t>Жан </a:t>
            </a:r>
            <a:r>
              <a:rPr lang="ru-RU" sz="2000" dirty="0" err="1"/>
              <a:t>Нувель</a:t>
            </a:r>
            <a:r>
              <a:rPr lang="ru-RU" sz="2000" dirty="0"/>
              <a:t>, архитектор Национального музея Катара был вдохновлен «розой пустыни» — это гипсовый кристалл, который образуется в толще песка после дождя.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3870" y="3310966"/>
            <a:ext cx="6218567" cy="3264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76" y="395308"/>
            <a:ext cx="5827850" cy="38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004457"/>
            <a:ext cx="5181600" cy="132275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70616" y="574766"/>
            <a:ext cx="5042263" cy="5602197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Швейцарский инженер Джордж де </a:t>
            </a:r>
            <a:r>
              <a:rPr lang="ru-RU" dirty="0" err="1"/>
              <a:t>Местраль</a:t>
            </a:r>
            <a:r>
              <a:rPr lang="ru-RU" dirty="0"/>
              <a:t> часто гулял со своей собакой и заметил, что к ее шерсти постоянно прилипают какие-то непонятные растения. Устав постоянно чистить собаку, инженер решил выяснить причину, по которой сорняки прилипают к шерсти. Исследовав в 1955 году феномен, он определил, что прилипание возможно благодаря маленьким крючкам на плодах дурнишника (так называется этот сорняк, репейника</a:t>
            </a:r>
            <a:r>
              <a:rPr lang="ru-RU" dirty="0" smtClean="0"/>
              <a:t>).</a:t>
            </a:r>
            <a:r>
              <a:rPr lang="ru-RU" dirty="0"/>
              <a:t> </a:t>
            </a:r>
            <a:r>
              <a:rPr lang="ru-RU" dirty="0" smtClean="0"/>
              <a:t>На основе этого была создана липучка.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9" y="757646"/>
            <a:ext cx="5340531" cy="54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675379"/>
            <a:ext cx="5181600" cy="65183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587829"/>
            <a:ext cx="5519057" cy="5589134"/>
          </a:xfrm>
        </p:spPr>
        <p:txBody>
          <a:bodyPr>
            <a:normAutofit/>
          </a:bodyPr>
          <a:lstStyle/>
          <a:p>
            <a:r>
              <a:rPr lang="ru-RU" dirty="0"/>
              <a:t>Такое изобретение XX века, как застежка «молния», было сделано на основе строения пера птицы. Бородки пера различных порядков, оснащенные крючками, обеспечивают надежное сцепление.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1" y="587829"/>
            <a:ext cx="5316585" cy="57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2091" y="548640"/>
            <a:ext cx="5371011" cy="5506403"/>
          </a:xfrm>
        </p:spPr>
        <p:txBody>
          <a:bodyPr>
            <a:normAutofit/>
          </a:bodyPr>
          <a:lstStyle/>
          <a:p>
            <a:r>
              <a:rPr lang="ru-RU" dirty="0" smtClean="0"/>
              <a:t>Противофлаттерное устройство на самолете похоже на утолщение на концах стрекоз и некоторых птиц.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881939"/>
            <a:ext cx="5573486" cy="41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2" y="1793966"/>
            <a:ext cx="6855124" cy="4541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27" y="415324"/>
            <a:ext cx="5105804" cy="33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ru-RU" b="1" dirty="0" smtClean="0">
                <a:solidFill>
                  <a:srgbClr val="FC7806"/>
                </a:solidFill>
              </a:rPr>
              <a:t>Реактивный двигатель</a:t>
            </a:r>
            <a:endParaRPr lang="ru-RU" b="1" dirty="0">
              <a:solidFill>
                <a:srgbClr val="FC780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5497" y="987943"/>
            <a:ext cx="4308566" cy="5129349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Реактивное </a:t>
            </a:r>
            <a:r>
              <a:rPr lang="ru-RU" sz="2000" dirty="0" smtClean="0"/>
              <a:t>движение ракет свойственно головоногим моллюскам.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0" y="1018904"/>
            <a:ext cx="5491879" cy="2999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804" y="2877642"/>
            <a:ext cx="5024370" cy="34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2092" y="314393"/>
            <a:ext cx="5519056" cy="54976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Интенсивные инфразвуковые колебания, образующиеся над </a:t>
            </a:r>
            <a:r>
              <a:rPr lang="ru-RU" sz="1800" dirty="0"/>
              <a:t>поверхностью моря при сильном </a:t>
            </a:r>
            <a:r>
              <a:rPr lang="ru-RU" sz="1800" dirty="0" smtClean="0"/>
              <a:t>ветре, распространяются быстрее штормового фронта. Медузы </a:t>
            </a:r>
            <a:r>
              <a:rPr lang="ru-RU" sz="1800" dirty="0"/>
              <a:t>воспринимают эти колебания. В результате изучения данного явления был сконструирован прибор, позволяющий определить направление шторма и силу задолго до его начала (примерно за 15 часов).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5" y="499858"/>
            <a:ext cx="5715000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531223"/>
            <a:ext cx="5730784" cy="478710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5708" y="531223"/>
            <a:ext cx="5181600" cy="545415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Долгое время оставалась загадочной способность летучих мышей летать в полной темноте. Лишь в наше время было установлено, что летучие мыши могут издавать и улавливать ультразвуки. Беспрерывно испуская в полёте ультразвуки и воспринимая их отражение от окружающих предметов, летучие мыши как бы ощупывают в темноте окружающее пространство. Моделирование локаторов по живым организмам открывает новые перспективы их использования в качестве чувствительных элементов различных технических систем.</a:t>
            </a:r>
          </a:p>
        </p:txBody>
      </p:sp>
    </p:spTree>
    <p:extLst>
      <p:ext uri="{BB962C8B-B14F-4D97-AF65-F5344CB8AC3E}">
        <p14:creationId xmlns:p14="http://schemas.microsoft.com/office/powerpoint/2010/main" val="16209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644" y="522574"/>
            <a:ext cx="10515600" cy="989542"/>
          </a:xfrm>
        </p:spPr>
        <p:txBody>
          <a:bodyPr/>
          <a:lstStyle/>
          <a:p>
            <a:r>
              <a:rPr lang="ru-RU" b="1" dirty="0">
                <a:solidFill>
                  <a:srgbClr val="FC7806"/>
                </a:solidFill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311" y="1512116"/>
            <a:ext cx="11108267" cy="394041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Всевышний </a:t>
            </a:r>
            <a:r>
              <a:rPr lang="ru-RU" dirty="0" smtClean="0"/>
              <a:t>Аллах1 </a:t>
            </a:r>
            <a:r>
              <a:rPr lang="ru-RU" dirty="0"/>
              <a:t>создал этот мир совершенным, где всё </a:t>
            </a:r>
            <a:r>
              <a:rPr lang="ru-RU" dirty="0" smtClean="0"/>
              <a:t>в природе </a:t>
            </a:r>
            <a:r>
              <a:rPr lang="ru-RU" dirty="0"/>
              <a:t>действует по своим таинственным законам. И он позволил людям не только пользоваться этими благами, но научил людей использовать эти знания в своей жизни. Из этого проекта можно сделать вывод, что самые удивительные и открытия и изобретения человек </a:t>
            </a:r>
            <a:r>
              <a:rPr lang="ru-RU" dirty="0" smtClean="0"/>
              <a:t>сделал, </a:t>
            </a:r>
            <a:r>
              <a:rPr lang="ru-RU" dirty="0"/>
              <a:t>наблюдая и подражая природе.</a:t>
            </a:r>
          </a:p>
          <a:p>
            <a:r>
              <a:rPr lang="ru-RU" dirty="0"/>
              <a:t>Только познавая этот мир, изучая его, мы можем принести пользу, делать новые открытия на благо человечества.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7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937"/>
            <a:ext cx="10515600" cy="92809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План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3646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</a:t>
            </a:r>
            <a:r>
              <a:rPr lang="ru-RU" dirty="0" smtClean="0"/>
              <a:t>. Что </a:t>
            </a:r>
            <a:r>
              <a:rPr lang="ru-RU" dirty="0"/>
              <a:t>такое </a:t>
            </a:r>
            <a:r>
              <a:rPr lang="ru-RU" dirty="0" smtClean="0"/>
              <a:t>бионика?</a:t>
            </a:r>
            <a:endParaRPr lang="ru-RU" dirty="0"/>
          </a:p>
          <a:p>
            <a:r>
              <a:rPr lang="ru-RU" dirty="0"/>
              <a:t>2</a:t>
            </a:r>
            <a:r>
              <a:rPr lang="ru-RU" dirty="0" smtClean="0"/>
              <a:t>. История </a:t>
            </a:r>
            <a:r>
              <a:rPr lang="ru-RU" dirty="0"/>
              <a:t>возникновения науки</a:t>
            </a:r>
          </a:p>
          <a:p>
            <a:r>
              <a:rPr lang="ru-RU" dirty="0"/>
              <a:t>3</a:t>
            </a:r>
            <a:r>
              <a:rPr lang="ru-RU" dirty="0" smtClean="0"/>
              <a:t>. Виды </a:t>
            </a:r>
            <a:r>
              <a:rPr lang="ru-RU" dirty="0"/>
              <a:t>бионики</a:t>
            </a:r>
          </a:p>
          <a:p>
            <a:r>
              <a:rPr lang="ru-RU" dirty="0"/>
              <a:t>4</a:t>
            </a:r>
            <a:r>
              <a:rPr lang="ru-RU" dirty="0" smtClean="0"/>
              <a:t>. Самые </a:t>
            </a:r>
            <a:r>
              <a:rPr lang="ru-RU" dirty="0"/>
              <a:t>известные изобретения, заимствованные у природы</a:t>
            </a:r>
          </a:p>
          <a:p>
            <a:r>
              <a:rPr lang="ru-RU" dirty="0"/>
              <a:t>5</a:t>
            </a:r>
            <a:r>
              <a:rPr lang="ru-RU" dirty="0" smtClean="0"/>
              <a:t>. Заключение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8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5" y="273686"/>
            <a:ext cx="10515600" cy="1084852"/>
          </a:xfrm>
        </p:spPr>
        <p:txBody>
          <a:bodyPr/>
          <a:lstStyle/>
          <a:p>
            <a:r>
              <a:rPr lang="ru-RU" dirty="0" smtClean="0">
                <a:solidFill>
                  <a:srgbClr val="317F6D"/>
                </a:solidFill>
              </a:rPr>
              <a:t>Что </a:t>
            </a:r>
            <a:r>
              <a:rPr lang="ru-RU" dirty="0">
                <a:solidFill>
                  <a:srgbClr val="317F6D"/>
                </a:solidFill>
              </a:rPr>
              <a:t>такое </a:t>
            </a:r>
            <a:r>
              <a:rPr lang="ru-RU" dirty="0" smtClean="0">
                <a:solidFill>
                  <a:srgbClr val="317F6D"/>
                </a:solidFill>
              </a:rPr>
              <a:t>бионика?</a:t>
            </a:r>
            <a:endParaRPr lang="ru-RU" dirty="0">
              <a:solidFill>
                <a:srgbClr val="317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" y="1240971"/>
            <a:ext cx="11364686" cy="4924698"/>
          </a:xfrm>
        </p:spPr>
        <p:txBody>
          <a:bodyPr/>
          <a:lstStyle/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 err="1" smtClean="0"/>
              <a:t>Био́ника</a:t>
            </a:r>
            <a:r>
              <a:rPr lang="ru-RU" dirty="0" smtClean="0"/>
              <a:t> </a:t>
            </a:r>
            <a:r>
              <a:rPr lang="ru-RU" dirty="0"/>
              <a:t>- прикладная наука о применении в технических устройствах и системах принципов организации, свойств, функций и структур живой природы, то есть формы живого в природе и их промышленные аналоги</a:t>
            </a:r>
          </a:p>
        </p:txBody>
      </p:sp>
    </p:spTree>
    <p:extLst>
      <p:ext uri="{BB962C8B-B14F-4D97-AF65-F5344CB8AC3E}">
        <p14:creationId xmlns:p14="http://schemas.microsoft.com/office/powerpoint/2010/main" val="5903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600" cy="980349"/>
          </a:xfrm>
        </p:spPr>
        <p:txBody>
          <a:bodyPr/>
          <a:lstStyle/>
          <a:p>
            <a:r>
              <a:rPr lang="ru-RU" dirty="0" smtClean="0">
                <a:solidFill>
                  <a:srgbClr val="317F6D"/>
                </a:solidFill>
              </a:rPr>
              <a:t>Эмблема бионики</a:t>
            </a:r>
            <a:endParaRPr lang="ru-RU" dirty="0">
              <a:solidFill>
                <a:srgbClr val="317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2160" y="1123405"/>
            <a:ext cx="5723709" cy="546027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Эмблемой </a:t>
            </a:r>
            <a:r>
              <a:rPr lang="ru-RU" dirty="0"/>
              <a:t>бионики являются скальпель и паяльник, соединённые знаком интеграла. </a:t>
            </a:r>
            <a:endParaRPr lang="ru-RU" dirty="0" smtClean="0"/>
          </a:p>
          <a:p>
            <a:r>
              <a:rPr lang="ru-RU" b="1" dirty="0" smtClean="0">
                <a:solidFill>
                  <a:srgbClr val="FC7806"/>
                </a:solidFill>
              </a:rPr>
              <a:t>Скальпель </a:t>
            </a:r>
            <a:r>
              <a:rPr lang="ru-RU" dirty="0"/>
              <a:t>— символ </a:t>
            </a:r>
            <a:r>
              <a:rPr lang="ru-RU" dirty="0" smtClean="0"/>
              <a:t>биологии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паяльник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 smtClean="0"/>
              <a:t>техники</a:t>
            </a:r>
            <a:endParaRPr lang="ru-RU" dirty="0"/>
          </a:p>
          <a:p>
            <a:r>
              <a:rPr lang="ru-RU" b="1" dirty="0" smtClean="0">
                <a:solidFill>
                  <a:srgbClr val="FF0000"/>
                </a:solidFill>
              </a:rPr>
              <a:t>интеграл </a:t>
            </a:r>
            <a:r>
              <a:rPr lang="ru-RU" dirty="0"/>
              <a:t>объединяет обе отрасли науки.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1" y="1215476"/>
            <a:ext cx="4217126" cy="42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412"/>
          </a:xfrm>
        </p:spPr>
        <p:txBody>
          <a:bodyPr/>
          <a:lstStyle/>
          <a:p>
            <a:r>
              <a:rPr lang="ru-RU" b="1" dirty="0" smtClean="0">
                <a:solidFill>
                  <a:srgbClr val="FC7806"/>
                </a:solidFill>
              </a:rPr>
              <a:t>Девиз бионики</a:t>
            </a:r>
            <a:endParaRPr lang="ru-RU" b="1" dirty="0">
              <a:solidFill>
                <a:srgbClr val="FC780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8721"/>
            <a:ext cx="10813868" cy="4818425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Живые прототипы – ключ к новой технике». </a:t>
            </a:r>
          </a:p>
        </p:txBody>
      </p:sp>
    </p:spTree>
    <p:extLst>
      <p:ext uri="{BB962C8B-B14F-4D97-AF65-F5344CB8AC3E}">
        <p14:creationId xmlns:p14="http://schemas.microsoft.com/office/powerpoint/2010/main" val="8407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/>
          <a:lstStyle/>
          <a:p>
            <a:r>
              <a:rPr lang="ru-RU" b="1" dirty="0" smtClean="0">
                <a:solidFill>
                  <a:srgbClr val="317F6D"/>
                </a:solidFill>
              </a:rPr>
              <a:t>Основоположник бионики</a:t>
            </a:r>
            <a:endParaRPr lang="ru-RU" b="1" dirty="0">
              <a:solidFill>
                <a:srgbClr val="317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4247" y="1104582"/>
            <a:ext cx="5342964" cy="5465268"/>
          </a:xfrm>
        </p:spPr>
        <p:txBody>
          <a:bodyPr>
            <a:normAutofit fontScale="92500"/>
          </a:bodyPr>
          <a:lstStyle/>
          <a:p>
            <a:r>
              <a:rPr lang="ru-RU" dirty="0"/>
              <a:t>Отцом бионики считается Леонардо да Винчи – известнейший изобретатель, ученый, художник, скульптор. Еще в 15 веке он попытался создать летательный аппарат с машущими крыльями.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9" y="1104582"/>
            <a:ext cx="5614350" cy="5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96" y="428240"/>
            <a:ext cx="4675686" cy="3512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6" y="428239"/>
            <a:ext cx="6398007" cy="4914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275" y="4073414"/>
            <a:ext cx="3217816" cy="22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664"/>
          </a:xfrm>
        </p:spPr>
        <p:txBody>
          <a:bodyPr/>
          <a:lstStyle/>
          <a:p>
            <a:r>
              <a:rPr lang="ru-RU" dirty="0" smtClean="0">
                <a:solidFill>
                  <a:srgbClr val="317F6D"/>
                </a:solidFill>
              </a:rPr>
              <a:t>Виды бионики</a:t>
            </a:r>
            <a:endParaRPr lang="ru-RU" dirty="0">
              <a:solidFill>
                <a:srgbClr val="317F6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583" y="1149532"/>
            <a:ext cx="10609217" cy="485761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 err="1" smtClean="0"/>
              <a:t>Нейробионика</a:t>
            </a:r>
            <a:endParaRPr lang="ru-RU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 smtClean="0"/>
              <a:t>Медицинская бионика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 smtClean="0"/>
              <a:t>Архитектурная бионика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/>
              <a:t>Бытовая бионика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dirty="0"/>
              <a:t>Техническая бионика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8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874</Words>
  <Application>Microsoft Office PowerPoint</Application>
  <PresentationFormat>Широкоэкранный</PresentationFormat>
  <Paragraphs>58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Bookman Old Style</vt:lpstr>
      <vt:lpstr>Calibri</vt:lpstr>
      <vt:lpstr>Wingdings</vt:lpstr>
      <vt:lpstr>Тема Office</vt:lpstr>
      <vt:lpstr>Природа знает лучше</vt:lpstr>
      <vt:lpstr>Цель и задачи проекта:</vt:lpstr>
      <vt:lpstr>План</vt:lpstr>
      <vt:lpstr>Что такое бионика?</vt:lpstr>
      <vt:lpstr>Эмблема бионики</vt:lpstr>
      <vt:lpstr>Девиз бионики</vt:lpstr>
      <vt:lpstr>Основоположник бионики</vt:lpstr>
      <vt:lpstr>Презентация PowerPoint</vt:lpstr>
      <vt:lpstr>Виды бионики</vt:lpstr>
      <vt:lpstr>Нейробионика</vt:lpstr>
      <vt:lpstr>Медицинская бионика</vt:lpstr>
      <vt:lpstr>Презентация PowerPoint</vt:lpstr>
      <vt:lpstr>Архитектурная бионика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Реактивный двигатель</vt:lpstr>
      <vt:lpstr>Презентация PowerPoint</vt:lpstr>
      <vt:lpstr>Презентация PowerPoint</vt:lpstr>
      <vt:lpstr>ЗАКЛЮЧЕНИЕ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zaynap</dc:creator>
  <cp:lastModifiedBy>zaynap</cp:lastModifiedBy>
  <cp:revision>30</cp:revision>
  <dcterms:created xsi:type="dcterms:W3CDTF">2022-03-06T16:59:53Z</dcterms:created>
  <dcterms:modified xsi:type="dcterms:W3CDTF">2022-12-14T19:22:06Z</dcterms:modified>
</cp:coreProperties>
</file>