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97" r:id="rId2"/>
    <p:sldId id="332" r:id="rId3"/>
    <p:sldId id="333" r:id="rId4"/>
    <p:sldId id="334" r:id="rId5"/>
    <p:sldId id="335" r:id="rId6"/>
    <p:sldId id="336" r:id="rId7"/>
    <p:sldId id="337" r:id="rId8"/>
    <p:sldId id="339" r:id="rId9"/>
    <p:sldId id="340" r:id="rId10"/>
    <p:sldId id="341" r:id="rId11"/>
    <p:sldId id="342" r:id="rId12"/>
    <p:sldId id="338" r:id="rId13"/>
    <p:sldId id="298" r:id="rId14"/>
    <p:sldId id="300" r:id="rId15"/>
    <p:sldId id="344" r:id="rId16"/>
    <p:sldId id="343" r:id="rId17"/>
    <p:sldId id="346" r:id="rId18"/>
    <p:sldId id="345" r:id="rId19"/>
    <p:sldId id="347" r:id="rId20"/>
    <p:sldId id="349" r:id="rId21"/>
    <p:sldId id="348" r:id="rId22"/>
    <p:sldId id="312" r:id="rId23"/>
    <p:sldId id="313" r:id="rId24"/>
    <p:sldId id="315" r:id="rId25"/>
    <p:sldId id="322" r:id="rId26"/>
    <p:sldId id="317" r:id="rId27"/>
    <p:sldId id="318" r:id="rId28"/>
    <p:sldId id="319" r:id="rId29"/>
    <p:sldId id="320" r:id="rId30"/>
    <p:sldId id="325" r:id="rId31"/>
    <p:sldId id="323" r:id="rId32"/>
    <p:sldId id="324" r:id="rId33"/>
    <p:sldId id="326" r:id="rId34"/>
    <p:sldId id="327" r:id="rId35"/>
    <p:sldId id="328" r:id="rId36"/>
    <p:sldId id="329" r:id="rId37"/>
    <p:sldId id="330" r:id="rId38"/>
    <p:sldId id="29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24" autoAdjust="0"/>
  </p:normalViewPr>
  <p:slideViewPr>
    <p:cSldViewPr>
      <p:cViewPr varScale="1">
        <p:scale>
          <a:sx n="82" d="100"/>
          <a:sy n="82" d="100"/>
        </p:scale>
        <p:origin x="165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E5522-99EC-40C9-A89B-36D6908E737D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703F2-201C-4C1D-B17B-F4CCFCC1DC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703F2-201C-4C1D-B17B-F4CCFCC1DC8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AFF86-1B90-4541-A09C-7CCE8E7BCD0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703F2-201C-4C1D-B17B-F4CCFCC1DC8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703F2-201C-4C1D-B17B-F4CCFCC1DC8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248448"/>
            <a:ext cx="1578064" cy="26095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48" y="0"/>
            <a:ext cx="914402" cy="7955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96;&#1082;&#1086;&#1083;&#1072;48.&#1077;&#1082;&#1072;&#1090;&#1077;&#1088;&#1080;&#1085;&#1073;&#1091;&#1088;&#1075;.&#1088;&#1092;/upload/sc48_new/files/e4/ce/e4ce9dff7456037d2274e792cac85308.pdf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76672"/>
            <a:ext cx="7560840" cy="6120680"/>
          </a:xfrm>
        </p:spPr>
        <p:txBody>
          <a:bodyPr>
            <a:normAutofit lnSpcReduction="1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Аллероевская СШ №2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«Формирование функциональной грамотности - одна из основных задач ФГОС»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44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5848" y="0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404664"/>
            <a:ext cx="820891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PISA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Международная программа по оценке качества обучения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PISA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Student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Assessment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проводится раз в 3 года,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начиная с 2000 г., и проходит под патронажем Организации экономического сотрудничества и развития. Цель этого масштабного тестирования — провести оценку грамотности 15-летних школьников в разных видах учебной деятельности: естественнонаучной, математической, компьютерной и читательской.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PISA позволяет понять, какая страна будет более конкурентоспособной в будущем за счёт потенциала подрастающего поколения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Ряд стран, в том числе Россия, также принимают участие в дополнительной опции – оценивание финансовой грамотности учащихся.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404664"/>
            <a:ext cx="820891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каждом новом цикле исследования вводятся новые направления: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PISA-2012 – финансовая грамотность 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PISA-2015 – решение проблем;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PISA-2018 – глобальные компетенции.</a:t>
            </a:r>
          </a:p>
          <a:p>
            <a:endParaRPr lang="ru-RU" sz="2400" dirty="0" smtClean="0"/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исследование PISA включены задания разного типа. Почти половину из них составляют вопросы, предполагающие свободные ответы. А есть вопросы с определённым, нерасширяемым списком ответов. Это значит, что ученик должен выдать самостоятельный ответ, который будет ограничен конкретными словами или числами. Почти треть всех заданий в тесте составляют вопросы с готовыми вариантами ответов.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683568" y="525601"/>
            <a:ext cx="763284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106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rgbClr val="001F5F"/>
                </a:solidFill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Ф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едеральные нормативные документы,  включающие задачу формирования функциональной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грамотности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1063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8106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ФГОС начального общего, основного общего и среднего общего образования (Приказы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1F5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Минобрнауки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РФ № 373 от 06.10.2009; № 1897 от 17.12.2010; № 413 от 17.05.2012)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8106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Примерные основные образовательные программы начального, основного и среднего общего образования (одобрены решением федерального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1F5F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учебно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-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8106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F5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методического объединения по общему образованию протокол от 8 апреля 2015 г. № 1/15, протокол от 28 июня 2016 г. № 2/16-з)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76672"/>
            <a:ext cx="7560840" cy="6120680"/>
          </a:xfrm>
        </p:spPr>
        <p:txBody>
          <a:bodyPr>
            <a:normAutofit/>
          </a:bodyPr>
          <a:lstStyle/>
          <a:p>
            <a:pPr defTabSz="898721">
              <a:spcBef>
                <a:spcPts val="0"/>
              </a:spcBef>
            </a:pPr>
            <a:r>
              <a:rPr lang="ru-RU" alt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3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98721">
              <a:spcBef>
                <a:spcPts val="0"/>
              </a:spcBef>
            </a:pPr>
            <a:endParaRPr lang="ru-RU" altLang="ru-RU" sz="2000" dirty="0" smtClean="0">
              <a:solidFill>
                <a:srgbClr val="002060"/>
              </a:solidFill>
              <a:latin typeface="Arial" charset="0"/>
            </a:endParaRP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5848" y="0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611560" y="153796"/>
            <a:ext cx="734303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Функциональная грамотность</a:t>
            </a:r>
            <a:endParaRPr kumimoji="0" lang="ru-RU" sz="3200" b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Леонтьев А.А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.: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«Функционально грамотный человек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— это человек, который способен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человеческой деятельности, общения 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социальных отношений»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88640"/>
            <a:ext cx="8208912" cy="6408712"/>
          </a:xfrm>
        </p:spPr>
        <p:txBody>
          <a:bodyPr>
            <a:normAutofit fontScale="25000" lnSpcReduction="20000"/>
          </a:bodyPr>
          <a:lstStyle/>
          <a:p>
            <a:pPr defTabSz="898721">
              <a:spcBef>
                <a:spcPts val="0"/>
              </a:spcBef>
            </a:pPr>
            <a:endParaRPr lang="ru-RU" altLang="ru-RU" sz="2000" dirty="0" smtClean="0">
              <a:solidFill>
                <a:srgbClr val="002060"/>
              </a:solidFill>
              <a:latin typeface="Arial" charset="0"/>
            </a:endParaRPr>
          </a:p>
          <a:p>
            <a:pPr algn="l"/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Функционально грамотная личность 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человек: ориентирующийся в мире и действующий в соответствии с общественными ценностями, ожиданиями и интересами, в частности, умеющий:</a:t>
            </a:r>
          </a:p>
          <a:p>
            <a:pPr algn="l">
              <a:buFont typeface="Wingdings" pitchFamily="2" charset="2"/>
              <a:buChar char="Ø"/>
            </a:pP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способный быть самостоятельным в ситуации выбора и принятия решений;</a:t>
            </a:r>
          </a:p>
          <a:p>
            <a:pPr algn="l">
              <a:buFont typeface="Wingdings" pitchFamily="2" charset="2"/>
              <a:buChar char="Ø"/>
            </a:pP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умеющий отвечать за свои решения;</a:t>
            </a:r>
          </a:p>
          <a:p>
            <a:pPr algn="l">
              <a:buFont typeface="Wingdings" pitchFamily="2" charset="2"/>
              <a:buChar char="Ø"/>
            </a:pP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способный нести ответственность за себя, своих близких;</a:t>
            </a:r>
          </a:p>
          <a:p>
            <a:pPr algn="l">
              <a:buFont typeface="Wingdings" pitchFamily="2" charset="2"/>
              <a:buChar char="Ø"/>
            </a:pP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обладающий приемами учения и готовый к постоянной переподготовке;</a:t>
            </a:r>
          </a:p>
          <a:p>
            <a:pPr algn="l">
              <a:buFont typeface="Wingdings" pitchFamily="2" charset="2"/>
              <a:buChar char="Ø"/>
            </a:pP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которого поиск решения в нестандартной ситуации – привычное явление;</a:t>
            </a:r>
          </a:p>
          <a:p>
            <a:pPr algn="l">
              <a:buFont typeface="Wingdings" pitchFamily="2" charset="2"/>
              <a:buChar char="Ø"/>
            </a:pP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легко адаптирующийся в любом социуме и умеющий активно влиять на него;</a:t>
            </a:r>
          </a:p>
          <a:p>
            <a:pPr algn="l">
              <a:buFont typeface="Wingdings" pitchFamily="2" charset="2"/>
              <a:buChar char="Ø"/>
            </a:pP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понимающий, что жизнь среди людей – это поиск постоянных компромиссов и необходимость искать общие решения. Что кроме личного мнения, которое надо защищать и отстаивать, существуют и другие, которые так же имеют право на существование;</a:t>
            </a:r>
          </a:p>
          <a:p>
            <a:pPr algn="l">
              <a:buFont typeface="Wingdings" pitchFamily="2" charset="2"/>
              <a:buChar char="Ø"/>
            </a:pP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хорошо владеющий устной и письменной речью как средствами взаимодействия между людьми;</a:t>
            </a:r>
          </a:p>
          <a:p>
            <a:pPr algn="l">
              <a:buFont typeface="Wingdings" pitchFamily="2" charset="2"/>
              <a:buChar char="Ø"/>
            </a:pP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владеющий современными информационными технологиями;</a:t>
            </a:r>
          </a:p>
          <a:p>
            <a:pPr algn="l">
              <a:buFont typeface="Wingdings" pitchFamily="2" charset="2"/>
              <a:buChar char="Ø"/>
            </a:pP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обладающий набором компетенций, как ключевых, так и по различным отраслям знаний.</a:t>
            </a: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5848" y="0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548681"/>
            <a:ext cx="8286750" cy="5123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057e/0011f355-7674164a/2/img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99288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196752"/>
            <a:ext cx="7884369" cy="527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27584" y="404664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Читательская грамотность как ключ ко всем видам функциональной грамотности.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332656"/>
            <a:ext cx="79208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Естественнонаучная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грамотность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способность использовать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естественнонаучные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знания и доказательства, оценивать их достоверность, выявлять проблемы, прогнозировать возможные изменения и делать обоснованные выводы, необходимые для понимания окружающего мира и тех изменений, которые вносит в него деятельность человека,  научно объяснять явления, оценивать и планировать научные исследования, научно интерпретировать данные и приводить доказательства.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9"/>
            <a:ext cx="784887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Финансовая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грамотность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– это совокупность знаний, навыков, умений и установок в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финансовой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сфере, а также личностных социально-педагогических характеристик,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которых определяет способность и готовность человека продуктивно выполнять различные социально-экономические роли: домохозяина, инвестора, заемщика, налогоплательщика и т. д. Способность человека принимать разумные, целесообразные решения,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связанные с финансами, в различных ситуациях собственной жизнедеятельности.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Почему понятие функциональной грамотности стало актуальным для современной школы?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Качество российского образования отличается от качества образования за рубежом: при достаточно высоких предметных знаниях и умениях российские школьники испытывают затруднения в применении своих знаний в ситуациях, близких к повседневной жизни, а также в работе с информацией, представленной в различной форме.  т.е. по важнейшему сегодня в мире практико-ориентированному показателю российское образование не отвечает международным требованиям и стандартам.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82047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Креативное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мышление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компонент функциональный грамотности, под которым понимают умение человека использовать свое воображение для выработки и совершенствования идей, формирования нового знания, решения задач, с которыми он не сталкивался раньше. По версии PISA,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креативное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мышление также способность критически осмысливать свои разработки, совершенствовать их.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 может проявляться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креативность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Большая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креативность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Big-C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creativity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творческий прорыв, великое открытие или шедевр, которые неразрывно связаны как с  глубоким знанием предмета, исполнительским мастерством, так и  с  одаренностью, выдающимися способностями или талантом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Малая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креативность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Little-C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creativity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может проявляться   в  ежедневных делах, таких, как, например, оформление подарка или фотоальбома, способность приготовить вкусную еду из остатков продуктов или способность найти отличное решение сложной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логистической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проблемы,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встроиться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 сложный график и т.п.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249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2018 года в исследовании выделено еще направление — глобальные компетенции. Под глобальными компетенциями в исследовании PISA понимаются способности: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критически рассматривать с различных точек зрения проблемы глобального характера и межкультурного взаимодействия;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осознавать, как культурные, религиозные, политические, расовые и иные различия влияют на восприятие, суждения и взгляды людей;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вступать в открытое, уважительное и эффективное взаимодействие с другими людьми на основе разделяемого всеми уважения к человеческому достоинству. Глобальные компетенции включают способность эффективно действовать индивидуально или в группе в различных ситуациях. Оцениваются также заинтересованность и осведомленность о глобальных тенденциях развития, управление поведением, открытость к новому, эмоциональное восприятие нового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22B-FB9F-453D-9CD7-CCC96AC9B031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ФГОС НОО (новый)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		С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1 сентября 2022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года действует новый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ФГОС в каждой школе, а обучающиеся, которые будут приняты на обучение в первые и пятые классы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году, будут учиться уже 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обновленным ФГОС и ФОП.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Для несовершеннолетних обучающихся, зачисленных на обучение до вступления в силу настоящих приказов, возможно обучение по новым ФГОС с согласия их родителей (законных представителей).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2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22B-FB9F-453D-9CD7-CCC96AC9B031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dirty="0" smtClean="0">
              <a:hlinkClick r:id="rId2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	  Приказ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Минпросвещения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 России от 31.05.2021 № 286 "Об утверждении федерального образовательного стандарта начального общего образования»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2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22B-FB9F-453D-9CD7-CCC96AC9B031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В обновлённых ФГОС сформулированы максимально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конкретные требования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предметам всей школьной программы соответствующего уровня, позволяющие ответить на вопросы: что конкретно школьник будет знать, чем овладеет и что освоит.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3672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22B-FB9F-453D-9CD7-CCC96AC9B031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	Обновлённые ФГОС также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обеспечивают личностное развитие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учащихся, включая гражданское, патриотическое, духовно-нравственное, эстетическое, физическое, трудовое, экологическое воспитание.</a:t>
            </a:r>
          </a:p>
        </p:txBody>
      </p:sp>
    </p:spTree>
    <p:extLst>
      <p:ext uri="{BB962C8B-B14F-4D97-AF65-F5344CB8AC3E}">
        <p14:creationId xmlns:p14="http://schemas.microsoft.com/office/powerpoint/2010/main" val="13672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22B-FB9F-453D-9CD7-CCC96AC9B031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п.34.2 «… должны создаваться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условия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обеспечивающие возможность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формирования функциональной грамотности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обучающихся 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способности решать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учебные задачи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жизненные проблемные ситуации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 основе сформированных предметных,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и универсальных способов деятельности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включающей овладение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ключевыми компетенциями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составляющими основу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готовности к успешному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взаимодействию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изменяющимся миром 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дальнейшему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успешному образованию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3672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22B-FB9F-453D-9CD7-CCC96AC9B031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85000" lnSpcReduction="10000"/>
          </a:bodyPr>
          <a:lstStyle/>
          <a:p>
            <a:pPr lvl="0" algn="ctr">
              <a:buNone/>
            </a:pPr>
            <a:r>
              <a:rPr lang="ru-RU" b="1" dirty="0" smtClean="0">
                <a:latin typeface="Times New Roman"/>
              </a:rPr>
              <a:t>ФГ </a:t>
            </a:r>
            <a:r>
              <a:rPr lang="ru-RU" dirty="0" smtClean="0">
                <a:latin typeface="Times New Roman"/>
              </a:rPr>
              <a:t>в требованиях </a:t>
            </a:r>
            <a:r>
              <a:rPr lang="ru-RU" b="1" dirty="0" smtClean="0">
                <a:latin typeface="Times New Roman"/>
              </a:rPr>
              <a:t>к результатам обучающихся:</a:t>
            </a:r>
          </a:p>
          <a:p>
            <a:pPr lvl="0"/>
            <a:endParaRPr lang="ru-RU" sz="500" dirty="0" smtClean="0">
              <a:latin typeface="Times New Roman"/>
            </a:endParaRPr>
          </a:p>
          <a:p>
            <a:pPr lvl="1" algn="just"/>
            <a:r>
              <a:rPr lang="ru-RU" dirty="0" smtClean="0">
                <a:latin typeface="Times New Roman"/>
              </a:rPr>
              <a:t>личностным  (осознание российской гражданской идентичности; готовность обучающихся к саморазвитию, самостоятельности и личностному самоопределению и т.д.); </a:t>
            </a:r>
          </a:p>
          <a:p>
            <a:pPr lvl="1" algn="just"/>
            <a:r>
              <a:rPr lang="ru-RU" dirty="0" err="1" smtClean="0">
                <a:latin typeface="Times New Roman"/>
              </a:rPr>
              <a:t>метапредметным</a:t>
            </a:r>
            <a:r>
              <a:rPr lang="ru-RU" dirty="0" smtClean="0">
                <a:latin typeface="Times New Roman"/>
              </a:rPr>
              <a:t> (освоенные обучающимися </a:t>
            </a:r>
            <a:r>
              <a:rPr lang="ru-RU" dirty="0" err="1" smtClean="0">
                <a:latin typeface="Times New Roman"/>
              </a:rPr>
              <a:t>межпредметные</a:t>
            </a:r>
            <a:r>
              <a:rPr lang="ru-RU" dirty="0" smtClean="0">
                <a:latin typeface="Times New Roman"/>
              </a:rPr>
              <a:t> понятия и универсальные учебные действия (познавательные, коммуникативные, регулятивные); </a:t>
            </a:r>
          </a:p>
          <a:p>
            <a:pPr lvl="1" algn="just"/>
            <a:r>
              <a:rPr lang="ru-RU" dirty="0" smtClean="0">
                <a:latin typeface="Times New Roman"/>
              </a:rPr>
              <a:t>предметным (освоенные обучающимися в ходе изучения учебного предмета научные знания, умения и способы действий, специфические для данной предметной области; предпосылки научного типа мышления; виды деятельности по получению нового знания).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2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22B-FB9F-453D-9CD7-CCC96AC9B031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85000" lnSpcReduction="10000"/>
          </a:bodyPr>
          <a:lstStyle/>
          <a:p>
            <a:pPr lvl="0" algn="ctr">
              <a:buNone/>
            </a:pPr>
            <a:r>
              <a:rPr lang="ru-RU" b="1" dirty="0" smtClean="0">
                <a:latin typeface="Times New Roman"/>
              </a:rPr>
              <a:t>ФГ в личностных результатах</a:t>
            </a:r>
          </a:p>
          <a:p>
            <a:pPr lvl="0" algn="ctr">
              <a:buNone/>
            </a:pPr>
            <a:r>
              <a:rPr lang="ru-RU" u="sng" dirty="0" smtClean="0">
                <a:latin typeface="Times New Roman"/>
              </a:rPr>
              <a:t>Личностные результаты </a:t>
            </a:r>
            <a:r>
              <a:rPr lang="ru-RU" dirty="0" smtClean="0">
                <a:latin typeface="Times New Roman"/>
              </a:rPr>
              <a:t>должны отражать </a:t>
            </a:r>
            <a:r>
              <a:rPr lang="ru-RU" u="sng" dirty="0" smtClean="0">
                <a:latin typeface="Times New Roman"/>
              </a:rPr>
              <a:t>готовность </a:t>
            </a:r>
            <a:r>
              <a:rPr lang="ru-RU" dirty="0" smtClean="0">
                <a:latin typeface="Times New Roman"/>
              </a:rPr>
              <a:t>обучающихся </a:t>
            </a:r>
            <a:r>
              <a:rPr lang="ru-RU" u="sng" dirty="0" smtClean="0">
                <a:latin typeface="Times New Roman"/>
              </a:rPr>
              <a:t>руководствоваться системой позитивных ценностных ориентаций </a:t>
            </a:r>
            <a:r>
              <a:rPr lang="ru-RU" dirty="0" smtClean="0">
                <a:latin typeface="Times New Roman"/>
              </a:rPr>
              <a:t>и расширение </a:t>
            </a:r>
            <a:r>
              <a:rPr lang="ru-RU" u="sng" dirty="0" smtClean="0">
                <a:latin typeface="Times New Roman"/>
              </a:rPr>
              <a:t>опыта деятельности </a:t>
            </a:r>
            <a:r>
              <a:rPr lang="ru-RU" dirty="0" smtClean="0">
                <a:latin typeface="Times New Roman"/>
              </a:rPr>
              <a:t>на ее основе:</a:t>
            </a:r>
          </a:p>
          <a:p>
            <a:pPr lvl="1"/>
            <a:r>
              <a:rPr lang="ru-RU" dirty="0" smtClean="0">
                <a:latin typeface="Times New Roman"/>
              </a:rPr>
              <a:t>патриотическое воспитание; </a:t>
            </a:r>
          </a:p>
          <a:p>
            <a:pPr lvl="1"/>
            <a:r>
              <a:rPr lang="ru-RU" dirty="0" smtClean="0">
                <a:latin typeface="Times New Roman"/>
              </a:rPr>
              <a:t>гражданское воспитание; </a:t>
            </a:r>
          </a:p>
          <a:p>
            <a:pPr lvl="1"/>
            <a:r>
              <a:rPr lang="ru-RU" dirty="0" smtClean="0">
                <a:latin typeface="Times New Roman"/>
              </a:rPr>
              <a:t>духовно-нравственное воспитание;</a:t>
            </a:r>
          </a:p>
          <a:p>
            <a:pPr lvl="1"/>
            <a:r>
              <a:rPr lang="ru-RU" dirty="0" smtClean="0">
                <a:latin typeface="Times New Roman"/>
              </a:rPr>
              <a:t>эстетическое воспитание; </a:t>
            </a:r>
          </a:p>
          <a:p>
            <a:pPr lvl="1"/>
            <a:r>
              <a:rPr lang="ru-RU" dirty="0" smtClean="0">
                <a:latin typeface="Times New Roman"/>
              </a:rPr>
              <a:t>ценности научного; </a:t>
            </a:r>
          </a:p>
          <a:p>
            <a:pPr lvl="1"/>
            <a:r>
              <a:rPr lang="ru-RU" dirty="0" smtClean="0">
                <a:latin typeface="Times New Roman"/>
              </a:rPr>
              <a:t>физическое воспитание, формирование культуры здоровья и эмоционального благополучия; </a:t>
            </a:r>
          </a:p>
          <a:p>
            <a:pPr lvl="1"/>
            <a:r>
              <a:rPr lang="ru-RU" dirty="0" smtClean="0">
                <a:latin typeface="Times New Roman"/>
              </a:rPr>
              <a:t>трудовое воспитание; </a:t>
            </a:r>
          </a:p>
          <a:p>
            <a:pPr lvl="1"/>
            <a:r>
              <a:rPr lang="ru-RU" dirty="0" smtClean="0">
                <a:latin typeface="Times New Roman"/>
              </a:rPr>
              <a:t>экологическое воспитание.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2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22B-FB9F-453D-9CD7-CCC96AC9B031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b="1" dirty="0" smtClean="0">
                <a:latin typeface="Times New Roman"/>
              </a:rPr>
              <a:t>ФГ в </a:t>
            </a:r>
            <a:r>
              <a:rPr lang="ru-RU" b="1" dirty="0" err="1" smtClean="0">
                <a:latin typeface="Times New Roman"/>
              </a:rPr>
              <a:t>метапредметных</a:t>
            </a:r>
            <a:r>
              <a:rPr lang="ru-RU" b="1" dirty="0" smtClean="0">
                <a:latin typeface="Times New Roman"/>
              </a:rPr>
              <a:t> результатах</a:t>
            </a:r>
          </a:p>
          <a:p>
            <a:pPr lvl="0" algn="ctr">
              <a:buNone/>
            </a:pPr>
            <a:endParaRPr lang="ru-RU" dirty="0" smtClean="0">
              <a:latin typeface="Times New Roman"/>
            </a:endParaRPr>
          </a:p>
          <a:p>
            <a:pPr lvl="0" algn="ctr">
              <a:buNone/>
            </a:pPr>
            <a:r>
              <a:rPr lang="ru-RU" dirty="0" err="1" smtClean="0">
                <a:latin typeface="Times New Roman"/>
              </a:rPr>
              <a:t>Метапредметные</a:t>
            </a:r>
            <a:r>
              <a:rPr lang="ru-RU" dirty="0" smtClean="0">
                <a:latin typeface="Times New Roman"/>
              </a:rPr>
              <a:t> результаты:</a:t>
            </a:r>
          </a:p>
          <a:p>
            <a:pPr marL="0" lvl="1" indent="0">
              <a:buNone/>
            </a:pPr>
            <a:r>
              <a:rPr lang="ru-RU" sz="2400" dirty="0" smtClean="0">
                <a:latin typeface="Times New Roman"/>
              </a:rPr>
              <a:t>1) Овладение познавательными универсальными учебными действиями. </a:t>
            </a:r>
          </a:p>
          <a:p>
            <a:pPr marL="0" lvl="1" indent="0">
              <a:buNone/>
            </a:pPr>
            <a:r>
              <a:rPr lang="ru-RU" sz="2400" dirty="0" smtClean="0">
                <a:latin typeface="Times New Roman"/>
              </a:rPr>
              <a:t>2) Овладение регулятивными универсальными учебными действиями. </a:t>
            </a:r>
          </a:p>
          <a:p>
            <a:pPr marL="0" lvl="1" indent="0">
              <a:buNone/>
            </a:pPr>
            <a:r>
              <a:rPr lang="ru-RU" sz="2400" dirty="0" smtClean="0">
                <a:latin typeface="Times New Roman"/>
              </a:rPr>
              <a:t>3) Овладение коммуникативными универсальными учебными действиями.</a:t>
            </a:r>
          </a:p>
          <a:p>
            <a:pPr marL="0" lvl="1" indent="0">
              <a:buNone/>
            </a:pPr>
            <a:r>
              <a:rPr lang="ru-RU" sz="2400" dirty="0" smtClean="0">
                <a:latin typeface="Times New Roman"/>
              </a:rPr>
              <a:t>4) </a:t>
            </a:r>
            <a:r>
              <a:rPr lang="ru-RU" sz="2400" i="1" dirty="0" smtClean="0">
                <a:latin typeface="Times New Roman"/>
              </a:rPr>
              <a:t>Овладение навыками участия в совместной деятельности.</a:t>
            </a:r>
          </a:p>
          <a:p>
            <a:pPr marL="0" lvl="1" indent="0">
              <a:buNone/>
            </a:pPr>
            <a:r>
              <a:rPr lang="ru-RU" sz="2400" i="1" dirty="0" smtClean="0">
                <a:latin typeface="Times New Roman"/>
              </a:rPr>
              <a:t>5) Овладение навыками работы с информацией.</a:t>
            </a:r>
          </a:p>
          <a:p>
            <a:pPr lvl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2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55576" y="620688"/>
            <a:ext cx="57606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Указ Президента Российской Федерации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№ 204 от 07.05.2018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67544" y="2348880"/>
            <a:ext cx="647946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«О национальных целях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 и стратегических задачах развития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Российской Федерации на период до 2024 года»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72" name="image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4650" y="457200"/>
            <a:ext cx="2419350" cy="2243138"/>
          </a:xfrm>
          <a:prstGeom prst="rect">
            <a:avLst/>
          </a:prstGeom>
          <a:noFill/>
        </p:spPr>
      </p:pic>
      <p:sp>
        <p:nvSpPr>
          <p:cNvPr id="1073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74" name="Rectangle 50"/>
          <p:cNvSpPr>
            <a:spLocks noChangeArrowheads="1"/>
          </p:cNvSpPr>
          <p:nvPr/>
        </p:nvSpPr>
        <p:spPr bwMode="auto">
          <a:xfrm>
            <a:off x="323528" y="4479504"/>
            <a:ext cx="801479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Обеспечение глобальной конкурентоспособности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российского образования, вхождение Российской Федерации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в число 10 ведущих стран мира по качеству общего образования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Стрелка вниз 54"/>
          <p:cNvSpPr/>
          <p:nvPr/>
        </p:nvSpPr>
        <p:spPr>
          <a:xfrm flipH="1">
            <a:off x="3779912" y="1772816"/>
            <a:ext cx="386329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низ 55"/>
          <p:cNvSpPr/>
          <p:nvPr/>
        </p:nvSpPr>
        <p:spPr>
          <a:xfrm flipH="1">
            <a:off x="3851920" y="3789040"/>
            <a:ext cx="386329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22B-FB9F-453D-9CD7-CCC96AC9B031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lvl="0" algn="ctr">
              <a:buNone/>
            </a:pPr>
            <a:endParaRPr lang="ru-RU" b="1" dirty="0" smtClean="0">
              <a:latin typeface="Times New Roman"/>
            </a:endParaRPr>
          </a:p>
          <a:p>
            <a:pPr lvl="0" algn="ctr">
              <a:buNone/>
            </a:pPr>
            <a:r>
              <a:rPr lang="ru-RU" sz="4800" b="1" dirty="0" smtClean="0">
                <a:latin typeface="Times New Roman"/>
              </a:rPr>
              <a:t>ФГ</a:t>
            </a:r>
          </a:p>
          <a:p>
            <a:pPr lvl="0"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Пункт 9 (…знаково-символические средства), </a:t>
            </a:r>
          </a:p>
          <a:p>
            <a:pPr lvl="0"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10 (…элементы социального опыта)</a:t>
            </a:r>
          </a:p>
        </p:txBody>
      </p:sp>
    </p:spTree>
    <p:extLst>
      <p:ext uri="{BB962C8B-B14F-4D97-AF65-F5344CB8AC3E}">
        <p14:creationId xmlns:p14="http://schemas.microsoft.com/office/powerpoint/2010/main" val="13672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22B-FB9F-453D-9CD7-CCC96AC9B031}" type="slidenum">
              <a:rPr lang="ru-RU" smtClean="0"/>
              <a:pPr/>
              <a:t>31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3375"/>
            <a:ext cx="7344815" cy="579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72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22B-FB9F-453D-9CD7-CCC96AC9B031}" type="slidenum">
              <a:rPr lang="ru-RU" smtClean="0"/>
              <a:pPr/>
              <a:t>32</a:t>
            </a:fld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3375"/>
            <a:ext cx="8820472" cy="579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72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22B-FB9F-453D-9CD7-CCC96AC9B031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Пункт 40-42;</a:t>
            </a:r>
          </a:p>
          <a:p>
            <a:pPr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далее по предметам «Требования к результатам…»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2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22B-FB9F-453D-9CD7-CCC96AC9B031}" type="slidenum">
              <a:rPr lang="ru-RU" smtClean="0"/>
              <a:pPr/>
              <a:t>34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56895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72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22B-FB9F-453D-9CD7-CCC96AC9B031}" type="slidenum">
              <a:rPr lang="ru-RU" smtClean="0"/>
              <a:pPr/>
              <a:t>35</a:t>
            </a:fld>
            <a:endParaRPr lang="ru-RU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813"/>
            <a:ext cx="8208912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72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22B-FB9F-453D-9CD7-CCC96AC9B031}" type="slidenum">
              <a:rPr lang="ru-RU" smtClean="0"/>
              <a:pPr/>
              <a:t>36</a:t>
            </a:fld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813"/>
            <a:ext cx="8748463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72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22B-FB9F-453D-9CD7-CCC96AC9B031}" type="slidenum">
              <a:rPr lang="ru-RU" smtClean="0"/>
              <a:pPr/>
              <a:t>37</a:t>
            </a:fld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813"/>
            <a:ext cx="8424936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72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100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100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10000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10000" dirty="0" smtClean="0">
                <a:latin typeface="Monotype Corsiva" pitchFamily="66" charset="0"/>
                <a:cs typeface="Times New Roman" pitchFamily="18" charset="0"/>
              </a:rPr>
            </a:br>
            <a:endParaRPr lang="ru-RU" sz="10000" b="1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496944" cy="468052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Благодарю</a:t>
            </a:r>
            <a:r>
              <a:rPr lang="ru-RU" sz="6600" b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br>
              <a:rPr lang="ru-RU" sz="6600" b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6600" b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за внимание </a:t>
            </a:r>
            <a:r>
              <a:rPr lang="ru-RU" sz="96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!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899592" y="373887"/>
            <a:ext cx="76328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Приказ Министерства образования и науки РФ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от 15 декабря 2016 г. № 1598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611560" y="1032412"/>
            <a:ext cx="82089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"Об утверждении Комплекса мер, направленных на систематическое обновление содержания общего образования на основе результатов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мониторинговых исследований и с учетом современных достижений науки и технологий, изменений запросов учащихся и общества,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ориентированности на применение знаний, умений и навыков в реальных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жизненных условиях"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0963" name="Group 3"/>
          <p:cNvGrpSpPr>
            <a:grpSpLocks/>
          </p:cNvGrpSpPr>
          <p:nvPr/>
        </p:nvGrpSpPr>
        <p:grpSpPr bwMode="auto">
          <a:xfrm>
            <a:off x="395536" y="2996317"/>
            <a:ext cx="8269288" cy="3673124"/>
            <a:chOff x="799" y="-142"/>
            <a:chExt cx="13023" cy="5785"/>
          </a:xfrm>
        </p:grpSpPr>
        <p:pic>
          <p:nvPicPr>
            <p:cNvPr id="40976" name="Picture 1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24" y="-142"/>
              <a:ext cx="10517" cy="1376"/>
            </a:xfrm>
            <a:prstGeom prst="rect">
              <a:avLst/>
            </a:prstGeom>
            <a:noFill/>
          </p:spPr>
        </p:pic>
        <p:pic>
          <p:nvPicPr>
            <p:cNvPr id="40975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60" y="-74"/>
              <a:ext cx="10551" cy="1349"/>
            </a:xfrm>
            <a:prstGeom prst="rect">
              <a:avLst/>
            </a:prstGeom>
            <a:noFill/>
          </p:spPr>
        </p:pic>
        <p:sp>
          <p:nvSpPr>
            <p:cNvPr id="40974" name="Freeform 14"/>
            <p:cNvSpPr>
              <a:spLocks/>
            </p:cNvSpPr>
            <p:nvPr/>
          </p:nvSpPr>
          <p:spPr bwMode="auto">
            <a:xfrm>
              <a:off x="1965" y="-101"/>
              <a:ext cx="10356" cy="1215"/>
            </a:xfrm>
            <a:custGeom>
              <a:avLst/>
              <a:gdLst/>
              <a:ahLst/>
              <a:cxnLst>
                <a:cxn ang="0">
                  <a:pos x="10255" y="0"/>
                </a:cxn>
                <a:cxn ang="0">
                  <a:pos x="100" y="0"/>
                </a:cxn>
                <a:cxn ang="0">
                  <a:pos x="61" y="8"/>
                </a:cxn>
                <a:cxn ang="0">
                  <a:pos x="29" y="29"/>
                </a:cxn>
                <a:cxn ang="0">
                  <a:pos x="7" y="61"/>
                </a:cxn>
                <a:cxn ang="0">
                  <a:pos x="0" y="100"/>
                </a:cxn>
                <a:cxn ang="0">
                  <a:pos x="0" y="1114"/>
                </a:cxn>
                <a:cxn ang="0">
                  <a:pos x="7" y="1153"/>
                </a:cxn>
                <a:cxn ang="0">
                  <a:pos x="29" y="1185"/>
                </a:cxn>
                <a:cxn ang="0">
                  <a:pos x="61" y="1206"/>
                </a:cxn>
                <a:cxn ang="0">
                  <a:pos x="100" y="1214"/>
                </a:cxn>
                <a:cxn ang="0">
                  <a:pos x="10255" y="1214"/>
                </a:cxn>
                <a:cxn ang="0">
                  <a:pos x="10294" y="1206"/>
                </a:cxn>
                <a:cxn ang="0">
                  <a:pos x="10326" y="1185"/>
                </a:cxn>
                <a:cxn ang="0">
                  <a:pos x="10348" y="1153"/>
                </a:cxn>
                <a:cxn ang="0">
                  <a:pos x="10356" y="1114"/>
                </a:cxn>
                <a:cxn ang="0">
                  <a:pos x="10356" y="100"/>
                </a:cxn>
                <a:cxn ang="0">
                  <a:pos x="10348" y="61"/>
                </a:cxn>
                <a:cxn ang="0">
                  <a:pos x="10326" y="29"/>
                </a:cxn>
                <a:cxn ang="0">
                  <a:pos x="10294" y="8"/>
                </a:cxn>
                <a:cxn ang="0">
                  <a:pos x="10255" y="0"/>
                </a:cxn>
              </a:cxnLst>
              <a:rect l="0" t="0" r="r" b="b"/>
              <a:pathLst>
                <a:path w="10356" h="1215">
                  <a:moveTo>
                    <a:pt x="10255" y="0"/>
                  </a:moveTo>
                  <a:lnTo>
                    <a:pt x="100" y="0"/>
                  </a:lnTo>
                  <a:lnTo>
                    <a:pt x="61" y="8"/>
                  </a:lnTo>
                  <a:lnTo>
                    <a:pt x="29" y="29"/>
                  </a:lnTo>
                  <a:lnTo>
                    <a:pt x="7" y="61"/>
                  </a:lnTo>
                  <a:lnTo>
                    <a:pt x="0" y="100"/>
                  </a:lnTo>
                  <a:lnTo>
                    <a:pt x="0" y="1114"/>
                  </a:lnTo>
                  <a:lnTo>
                    <a:pt x="7" y="1153"/>
                  </a:lnTo>
                  <a:lnTo>
                    <a:pt x="29" y="1185"/>
                  </a:lnTo>
                  <a:lnTo>
                    <a:pt x="61" y="1206"/>
                  </a:lnTo>
                  <a:lnTo>
                    <a:pt x="100" y="1214"/>
                  </a:lnTo>
                  <a:lnTo>
                    <a:pt x="10255" y="1214"/>
                  </a:lnTo>
                  <a:lnTo>
                    <a:pt x="10294" y="1206"/>
                  </a:lnTo>
                  <a:lnTo>
                    <a:pt x="10326" y="1185"/>
                  </a:lnTo>
                  <a:lnTo>
                    <a:pt x="10348" y="1153"/>
                  </a:lnTo>
                  <a:lnTo>
                    <a:pt x="10356" y="1114"/>
                  </a:lnTo>
                  <a:lnTo>
                    <a:pt x="10356" y="100"/>
                  </a:lnTo>
                  <a:lnTo>
                    <a:pt x="10348" y="61"/>
                  </a:lnTo>
                  <a:lnTo>
                    <a:pt x="10326" y="29"/>
                  </a:lnTo>
                  <a:lnTo>
                    <a:pt x="10294" y="8"/>
                  </a:lnTo>
                  <a:lnTo>
                    <a:pt x="10255" y="0"/>
                  </a:lnTo>
                  <a:close/>
                </a:path>
              </a:pathLst>
            </a:custGeom>
            <a:solidFill>
              <a:srgbClr val="80C0D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0973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9" y="1966"/>
              <a:ext cx="5871" cy="3008"/>
            </a:xfrm>
            <a:prstGeom prst="rect">
              <a:avLst/>
            </a:prstGeom>
            <a:noFill/>
          </p:spPr>
        </p:pic>
        <p:pic>
          <p:nvPicPr>
            <p:cNvPr id="40972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79" y="1949"/>
              <a:ext cx="5604" cy="3137"/>
            </a:xfrm>
            <a:prstGeom prst="rect">
              <a:avLst/>
            </a:prstGeom>
            <a:noFill/>
          </p:spPr>
        </p:pic>
        <p:sp>
          <p:nvSpPr>
            <p:cNvPr id="40971" name="Freeform 11"/>
            <p:cNvSpPr>
              <a:spLocks/>
            </p:cNvSpPr>
            <p:nvPr/>
          </p:nvSpPr>
          <p:spPr bwMode="auto">
            <a:xfrm>
              <a:off x="840" y="2006"/>
              <a:ext cx="5710" cy="3523"/>
            </a:xfrm>
            <a:custGeom>
              <a:avLst/>
              <a:gdLst/>
              <a:ahLst/>
              <a:cxnLst>
                <a:cxn ang="0">
                  <a:pos x="5475" y="0"/>
                </a:cxn>
                <a:cxn ang="0">
                  <a:pos x="235" y="0"/>
                </a:cxn>
                <a:cxn ang="0">
                  <a:pos x="161" y="12"/>
                </a:cxn>
                <a:cxn ang="0">
                  <a:pos x="96" y="45"/>
                </a:cxn>
                <a:cxn ang="0">
                  <a:pos x="45" y="96"/>
                </a:cxn>
                <a:cxn ang="0">
                  <a:pos x="12" y="160"/>
                </a:cxn>
                <a:cxn ang="0">
                  <a:pos x="0" y="235"/>
                </a:cxn>
                <a:cxn ang="0">
                  <a:pos x="0" y="2611"/>
                </a:cxn>
                <a:cxn ang="0">
                  <a:pos x="12" y="2686"/>
                </a:cxn>
                <a:cxn ang="0">
                  <a:pos x="45" y="2750"/>
                </a:cxn>
                <a:cxn ang="0">
                  <a:pos x="96" y="2801"/>
                </a:cxn>
                <a:cxn ang="0">
                  <a:pos x="161" y="2834"/>
                </a:cxn>
                <a:cxn ang="0">
                  <a:pos x="235" y="2846"/>
                </a:cxn>
                <a:cxn ang="0">
                  <a:pos x="5475" y="2846"/>
                </a:cxn>
                <a:cxn ang="0">
                  <a:pos x="5549" y="2834"/>
                </a:cxn>
                <a:cxn ang="0">
                  <a:pos x="5613" y="2801"/>
                </a:cxn>
                <a:cxn ang="0">
                  <a:pos x="5664" y="2750"/>
                </a:cxn>
                <a:cxn ang="0">
                  <a:pos x="5698" y="2686"/>
                </a:cxn>
                <a:cxn ang="0">
                  <a:pos x="5710" y="2611"/>
                </a:cxn>
                <a:cxn ang="0">
                  <a:pos x="5710" y="235"/>
                </a:cxn>
                <a:cxn ang="0">
                  <a:pos x="5698" y="160"/>
                </a:cxn>
                <a:cxn ang="0">
                  <a:pos x="5664" y="96"/>
                </a:cxn>
                <a:cxn ang="0">
                  <a:pos x="5613" y="45"/>
                </a:cxn>
                <a:cxn ang="0">
                  <a:pos x="5549" y="12"/>
                </a:cxn>
                <a:cxn ang="0">
                  <a:pos x="5475" y="0"/>
                </a:cxn>
              </a:cxnLst>
              <a:rect l="0" t="0" r="r" b="b"/>
              <a:pathLst>
                <a:path w="5710" h="2847">
                  <a:moveTo>
                    <a:pt x="5475" y="0"/>
                  </a:moveTo>
                  <a:lnTo>
                    <a:pt x="235" y="0"/>
                  </a:lnTo>
                  <a:lnTo>
                    <a:pt x="161" y="12"/>
                  </a:lnTo>
                  <a:lnTo>
                    <a:pt x="96" y="45"/>
                  </a:lnTo>
                  <a:lnTo>
                    <a:pt x="45" y="96"/>
                  </a:lnTo>
                  <a:lnTo>
                    <a:pt x="12" y="160"/>
                  </a:lnTo>
                  <a:lnTo>
                    <a:pt x="0" y="235"/>
                  </a:lnTo>
                  <a:lnTo>
                    <a:pt x="0" y="2611"/>
                  </a:lnTo>
                  <a:lnTo>
                    <a:pt x="12" y="2686"/>
                  </a:lnTo>
                  <a:lnTo>
                    <a:pt x="45" y="2750"/>
                  </a:lnTo>
                  <a:lnTo>
                    <a:pt x="96" y="2801"/>
                  </a:lnTo>
                  <a:lnTo>
                    <a:pt x="161" y="2834"/>
                  </a:lnTo>
                  <a:lnTo>
                    <a:pt x="235" y="2846"/>
                  </a:lnTo>
                  <a:lnTo>
                    <a:pt x="5475" y="2846"/>
                  </a:lnTo>
                  <a:lnTo>
                    <a:pt x="5549" y="2834"/>
                  </a:lnTo>
                  <a:lnTo>
                    <a:pt x="5613" y="2801"/>
                  </a:lnTo>
                  <a:lnTo>
                    <a:pt x="5664" y="2750"/>
                  </a:lnTo>
                  <a:lnTo>
                    <a:pt x="5698" y="2686"/>
                  </a:lnTo>
                  <a:lnTo>
                    <a:pt x="5710" y="2611"/>
                  </a:lnTo>
                  <a:lnTo>
                    <a:pt x="5710" y="235"/>
                  </a:lnTo>
                  <a:lnTo>
                    <a:pt x="5698" y="160"/>
                  </a:lnTo>
                  <a:lnTo>
                    <a:pt x="5664" y="96"/>
                  </a:lnTo>
                  <a:lnTo>
                    <a:pt x="5613" y="45"/>
                  </a:lnTo>
                  <a:lnTo>
                    <a:pt x="5549" y="12"/>
                  </a:lnTo>
                  <a:lnTo>
                    <a:pt x="5475" y="0"/>
                  </a:lnTo>
                  <a:close/>
                </a:path>
              </a:pathLst>
            </a:custGeom>
            <a:solidFill>
              <a:srgbClr val="80C0D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970" name="Freeform 10"/>
            <p:cNvSpPr>
              <a:spLocks/>
            </p:cNvSpPr>
            <p:nvPr/>
          </p:nvSpPr>
          <p:spPr bwMode="auto">
            <a:xfrm>
              <a:off x="3452" y="1252"/>
              <a:ext cx="574" cy="644"/>
            </a:xfrm>
            <a:custGeom>
              <a:avLst/>
              <a:gdLst/>
              <a:ahLst/>
              <a:cxnLst>
                <a:cxn ang="0">
                  <a:pos x="431" y="0"/>
                </a:cxn>
                <a:cxn ang="0">
                  <a:pos x="144" y="0"/>
                </a:cxn>
                <a:cxn ang="0">
                  <a:pos x="144" y="356"/>
                </a:cxn>
                <a:cxn ang="0">
                  <a:pos x="0" y="356"/>
                </a:cxn>
                <a:cxn ang="0">
                  <a:pos x="287" y="643"/>
                </a:cxn>
                <a:cxn ang="0">
                  <a:pos x="574" y="356"/>
                </a:cxn>
                <a:cxn ang="0">
                  <a:pos x="431" y="356"/>
                </a:cxn>
                <a:cxn ang="0">
                  <a:pos x="431" y="0"/>
                </a:cxn>
              </a:cxnLst>
              <a:rect l="0" t="0" r="r" b="b"/>
              <a:pathLst>
                <a:path w="574" h="644">
                  <a:moveTo>
                    <a:pt x="431" y="0"/>
                  </a:moveTo>
                  <a:lnTo>
                    <a:pt x="144" y="0"/>
                  </a:lnTo>
                  <a:lnTo>
                    <a:pt x="144" y="356"/>
                  </a:lnTo>
                  <a:lnTo>
                    <a:pt x="0" y="356"/>
                  </a:lnTo>
                  <a:lnTo>
                    <a:pt x="287" y="643"/>
                  </a:lnTo>
                  <a:lnTo>
                    <a:pt x="574" y="356"/>
                  </a:lnTo>
                  <a:lnTo>
                    <a:pt x="431" y="356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006F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969" name="Freeform 9"/>
            <p:cNvSpPr>
              <a:spLocks/>
            </p:cNvSpPr>
            <p:nvPr/>
          </p:nvSpPr>
          <p:spPr bwMode="auto">
            <a:xfrm>
              <a:off x="3452" y="1252"/>
              <a:ext cx="574" cy="644"/>
            </a:xfrm>
            <a:custGeom>
              <a:avLst/>
              <a:gdLst/>
              <a:ahLst/>
              <a:cxnLst>
                <a:cxn ang="0">
                  <a:pos x="0" y="356"/>
                </a:cxn>
                <a:cxn ang="0">
                  <a:pos x="144" y="356"/>
                </a:cxn>
                <a:cxn ang="0">
                  <a:pos x="144" y="0"/>
                </a:cxn>
                <a:cxn ang="0">
                  <a:pos x="431" y="0"/>
                </a:cxn>
                <a:cxn ang="0">
                  <a:pos x="431" y="356"/>
                </a:cxn>
                <a:cxn ang="0">
                  <a:pos x="574" y="356"/>
                </a:cxn>
                <a:cxn ang="0">
                  <a:pos x="287" y="643"/>
                </a:cxn>
                <a:cxn ang="0">
                  <a:pos x="0" y="356"/>
                </a:cxn>
              </a:cxnLst>
              <a:rect l="0" t="0" r="r" b="b"/>
              <a:pathLst>
                <a:path w="574" h="644">
                  <a:moveTo>
                    <a:pt x="0" y="356"/>
                  </a:moveTo>
                  <a:lnTo>
                    <a:pt x="144" y="356"/>
                  </a:lnTo>
                  <a:lnTo>
                    <a:pt x="144" y="0"/>
                  </a:lnTo>
                  <a:lnTo>
                    <a:pt x="431" y="0"/>
                  </a:lnTo>
                  <a:lnTo>
                    <a:pt x="431" y="356"/>
                  </a:lnTo>
                  <a:lnTo>
                    <a:pt x="574" y="356"/>
                  </a:lnTo>
                  <a:lnTo>
                    <a:pt x="287" y="643"/>
                  </a:lnTo>
                  <a:lnTo>
                    <a:pt x="0" y="356"/>
                  </a:lnTo>
                  <a:close/>
                </a:path>
              </a:pathLst>
            </a:custGeom>
            <a:noFill/>
            <a:ln w="25908">
              <a:solidFill>
                <a:srgbClr val="385D8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0968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10" y="1966"/>
              <a:ext cx="6212" cy="3008"/>
            </a:xfrm>
            <a:prstGeom prst="rect">
              <a:avLst/>
            </a:prstGeom>
            <a:noFill/>
          </p:spPr>
        </p:pic>
        <p:pic>
          <p:nvPicPr>
            <p:cNvPr id="40967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06" y="1949"/>
              <a:ext cx="5511" cy="3137"/>
            </a:xfrm>
            <a:prstGeom prst="rect">
              <a:avLst/>
            </a:prstGeom>
            <a:noFill/>
          </p:spPr>
        </p:pic>
        <p:sp>
          <p:nvSpPr>
            <p:cNvPr id="40966" name="Freeform 6"/>
            <p:cNvSpPr>
              <a:spLocks/>
            </p:cNvSpPr>
            <p:nvPr/>
          </p:nvSpPr>
          <p:spPr bwMode="auto">
            <a:xfrm>
              <a:off x="7651" y="2006"/>
              <a:ext cx="6051" cy="3637"/>
            </a:xfrm>
            <a:custGeom>
              <a:avLst/>
              <a:gdLst/>
              <a:ahLst/>
              <a:cxnLst>
                <a:cxn ang="0">
                  <a:pos x="5816" y="0"/>
                </a:cxn>
                <a:cxn ang="0">
                  <a:pos x="235" y="0"/>
                </a:cxn>
                <a:cxn ang="0">
                  <a:pos x="161" y="12"/>
                </a:cxn>
                <a:cxn ang="0">
                  <a:pos x="96" y="45"/>
                </a:cxn>
                <a:cxn ang="0">
                  <a:pos x="46" y="96"/>
                </a:cxn>
                <a:cxn ang="0">
                  <a:pos x="12" y="160"/>
                </a:cxn>
                <a:cxn ang="0">
                  <a:pos x="0" y="235"/>
                </a:cxn>
                <a:cxn ang="0">
                  <a:pos x="0" y="2611"/>
                </a:cxn>
                <a:cxn ang="0">
                  <a:pos x="12" y="2686"/>
                </a:cxn>
                <a:cxn ang="0">
                  <a:pos x="46" y="2750"/>
                </a:cxn>
                <a:cxn ang="0">
                  <a:pos x="96" y="2801"/>
                </a:cxn>
                <a:cxn ang="0">
                  <a:pos x="161" y="2834"/>
                </a:cxn>
                <a:cxn ang="0">
                  <a:pos x="235" y="2846"/>
                </a:cxn>
                <a:cxn ang="0">
                  <a:pos x="5816" y="2846"/>
                </a:cxn>
                <a:cxn ang="0">
                  <a:pos x="5890" y="2834"/>
                </a:cxn>
                <a:cxn ang="0">
                  <a:pos x="5954" y="2801"/>
                </a:cxn>
                <a:cxn ang="0">
                  <a:pos x="6005" y="2750"/>
                </a:cxn>
                <a:cxn ang="0">
                  <a:pos x="6039" y="2686"/>
                </a:cxn>
                <a:cxn ang="0">
                  <a:pos x="6051" y="2611"/>
                </a:cxn>
                <a:cxn ang="0">
                  <a:pos x="6051" y="235"/>
                </a:cxn>
                <a:cxn ang="0">
                  <a:pos x="6039" y="160"/>
                </a:cxn>
                <a:cxn ang="0">
                  <a:pos x="6005" y="96"/>
                </a:cxn>
                <a:cxn ang="0">
                  <a:pos x="5954" y="45"/>
                </a:cxn>
                <a:cxn ang="0">
                  <a:pos x="5890" y="12"/>
                </a:cxn>
                <a:cxn ang="0">
                  <a:pos x="5816" y="0"/>
                </a:cxn>
              </a:cxnLst>
              <a:rect l="0" t="0" r="r" b="b"/>
              <a:pathLst>
                <a:path w="6051" h="2847">
                  <a:moveTo>
                    <a:pt x="5816" y="0"/>
                  </a:moveTo>
                  <a:lnTo>
                    <a:pt x="235" y="0"/>
                  </a:lnTo>
                  <a:lnTo>
                    <a:pt x="161" y="12"/>
                  </a:lnTo>
                  <a:lnTo>
                    <a:pt x="96" y="45"/>
                  </a:lnTo>
                  <a:lnTo>
                    <a:pt x="46" y="96"/>
                  </a:lnTo>
                  <a:lnTo>
                    <a:pt x="12" y="160"/>
                  </a:lnTo>
                  <a:lnTo>
                    <a:pt x="0" y="235"/>
                  </a:lnTo>
                  <a:lnTo>
                    <a:pt x="0" y="2611"/>
                  </a:lnTo>
                  <a:lnTo>
                    <a:pt x="12" y="2686"/>
                  </a:lnTo>
                  <a:lnTo>
                    <a:pt x="46" y="2750"/>
                  </a:lnTo>
                  <a:lnTo>
                    <a:pt x="96" y="2801"/>
                  </a:lnTo>
                  <a:lnTo>
                    <a:pt x="161" y="2834"/>
                  </a:lnTo>
                  <a:lnTo>
                    <a:pt x="235" y="2846"/>
                  </a:lnTo>
                  <a:lnTo>
                    <a:pt x="5816" y="2846"/>
                  </a:lnTo>
                  <a:lnTo>
                    <a:pt x="5890" y="2834"/>
                  </a:lnTo>
                  <a:lnTo>
                    <a:pt x="5954" y="2801"/>
                  </a:lnTo>
                  <a:lnTo>
                    <a:pt x="6005" y="2750"/>
                  </a:lnTo>
                  <a:lnTo>
                    <a:pt x="6039" y="2686"/>
                  </a:lnTo>
                  <a:lnTo>
                    <a:pt x="6051" y="2611"/>
                  </a:lnTo>
                  <a:lnTo>
                    <a:pt x="6051" y="235"/>
                  </a:lnTo>
                  <a:lnTo>
                    <a:pt x="6039" y="160"/>
                  </a:lnTo>
                  <a:lnTo>
                    <a:pt x="6005" y="96"/>
                  </a:lnTo>
                  <a:lnTo>
                    <a:pt x="5954" y="45"/>
                  </a:lnTo>
                  <a:lnTo>
                    <a:pt x="5890" y="12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rgbClr val="80C0D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965" name="Freeform 5"/>
            <p:cNvSpPr>
              <a:spLocks/>
            </p:cNvSpPr>
            <p:nvPr/>
          </p:nvSpPr>
          <p:spPr bwMode="auto">
            <a:xfrm>
              <a:off x="9956" y="1240"/>
              <a:ext cx="576" cy="644"/>
            </a:xfrm>
            <a:custGeom>
              <a:avLst/>
              <a:gdLst/>
              <a:ahLst/>
              <a:cxnLst>
                <a:cxn ang="0">
                  <a:pos x="432" y="0"/>
                </a:cxn>
                <a:cxn ang="0">
                  <a:pos x="144" y="0"/>
                </a:cxn>
                <a:cxn ang="0">
                  <a:pos x="144" y="355"/>
                </a:cxn>
                <a:cxn ang="0">
                  <a:pos x="0" y="355"/>
                </a:cxn>
                <a:cxn ang="0">
                  <a:pos x="288" y="643"/>
                </a:cxn>
                <a:cxn ang="0">
                  <a:pos x="576" y="355"/>
                </a:cxn>
                <a:cxn ang="0">
                  <a:pos x="432" y="355"/>
                </a:cxn>
                <a:cxn ang="0">
                  <a:pos x="432" y="0"/>
                </a:cxn>
              </a:cxnLst>
              <a:rect l="0" t="0" r="r" b="b"/>
              <a:pathLst>
                <a:path w="576" h="644">
                  <a:moveTo>
                    <a:pt x="432" y="0"/>
                  </a:moveTo>
                  <a:lnTo>
                    <a:pt x="144" y="0"/>
                  </a:lnTo>
                  <a:lnTo>
                    <a:pt x="144" y="355"/>
                  </a:lnTo>
                  <a:lnTo>
                    <a:pt x="0" y="355"/>
                  </a:lnTo>
                  <a:lnTo>
                    <a:pt x="288" y="643"/>
                  </a:lnTo>
                  <a:lnTo>
                    <a:pt x="576" y="355"/>
                  </a:lnTo>
                  <a:lnTo>
                    <a:pt x="432" y="355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006F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964" name="Freeform 4"/>
            <p:cNvSpPr>
              <a:spLocks/>
            </p:cNvSpPr>
            <p:nvPr/>
          </p:nvSpPr>
          <p:spPr bwMode="auto">
            <a:xfrm>
              <a:off x="9956" y="1240"/>
              <a:ext cx="576" cy="644"/>
            </a:xfrm>
            <a:custGeom>
              <a:avLst/>
              <a:gdLst/>
              <a:ahLst/>
              <a:cxnLst>
                <a:cxn ang="0">
                  <a:pos x="0" y="355"/>
                </a:cxn>
                <a:cxn ang="0">
                  <a:pos x="144" y="355"/>
                </a:cxn>
                <a:cxn ang="0">
                  <a:pos x="144" y="0"/>
                </a:cxn>
                <a:cxn ang="0">
                  <a:pos x="432" y="0"/>
                </a:cxn>
                <a:cxn ang="0">
                  <a:pos x="432" y="355"/>
                </a:cxn>
                <a:cxn ang="0">
                  <a:pos x="576" y="355"/>
                </a:cxn>
                <a:cxn ang="0">
                  <a:pos x="288" y="643"/>
                </a:cxn>
                <a:cxn ang="0">
                  <a:pos x="0" y="355"/>
                </a:cxn>
              </a:cxnLst>
              <a:rect l="0" t="0" r="r" b="b"/>
              <a:pathLst>
                <a:path w="576" h="644">
                  <a:moveTo>
                    <a:pt x="0" y="355"/>
                  </a:moveTo>
                  <a:lnTo>
                    <a:pt x="144" y="355"/>
                  </a:lnTo>
                  <a:lnTo>
                    <a:pt x="144" y="0"/>
                  </a:lnTo>
                  <a:lnTo>
                    <a:pt x="432" y="0"/>
                  </a:lnTo>
                  <a:lnTo>
                    <a:pt x="432" y="355"/>
                  </a:lnTo>
                  <a:lnTo>
                    <a:pt x="576" y="355"/>
                  </a:lnTo>
                  <a:lnTo>
                    <a:pt x="288" y="643"/>
                  </a:lnTo>
                  <a:lnTo>
                    <a:pt x="0" y="355"/>
                  </a:lnTo>
                  <a:close/>
                </a:path>
              </a:pathLst>
            </a:custGeom>
            <a:noFill/>
            <a:ln w="25908">
              <a:solidFill>
                <a:srgbClr val="385D8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1043608" y="3015626"/>
            <a:ext cx="65527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Основными ориентирами для оценки качества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 общего образования в России служат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95536" y="4221088"/>
            <a:ext cx="36724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Microsoft Sans Serif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Национальные стандарты –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планируемые образовательные результаты, заданные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 в Федеральных государственных образовательных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 стандартах общего образования (по уровням образования)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788024" y="4365104"/>
            <a:ext cx="37444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Международные стандарты – образовательные результаты, заданные в международных документах («Навыки 21 века» и концептуальная рамка образовательных результатов ОЭСР 2030)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7693"/>
            <a:ext cx="86409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комплексном подходе к анализу конкурентоспособности образования страны, который невозможно оценить вне контекста международных исследований качества образования, выделяются три типа индикаторов: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функционирование образовательной системы в целом (например, охват, финансирование, дифференциация);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характеристики образовательного процесса на уровне образовательных организаций (структура, условия, кадры, содержание, технологии);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образовательные результаты.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Образовательные результаты являются ключевым индикатором качества образования, так как именно через призму образовательных результатов рассматривается эффективность образовательной политики страны и определяется необходимость реформ в системе образования и их темпов. Именно результаты международных исследований PIRLS TIMSS, PISA служат целевыми показателями качества образования страны.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50304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Согласно нормативно-правовой базе Российской Федерации и целевым ориентирам государства по развитию образования в нашей стране предусмотрены следующие процедуры оценки качества образования.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605756"/>
            <a:ext cx="8964488" cy="499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404664"/>
            <a:ext cx="864096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620688"/>
            <a:ext cx="82809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Тестирование PIRLS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Progress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Reading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Literacy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направлено на то, чтобы оценить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качество чтения и понимания текста у ребят начальной школы.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Показывает различия в национальных системах образования. 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Исследование PIRLS проводится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раз в пять лет,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проходило уже четыре раза: в 2001, 2006, 2011 и 2016 годах.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188640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PIRLS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564904"/>
            <a:ext cx="8568952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988840"/>
            <a:ext cx="828092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Тестирование TIMSS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Trends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Mathematics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Science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нацелено на проверку качества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математического и естественнонаучного образования учеников четвёртых, восьмых и одиннадцатых  классов.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Помимо мониторинга качества знаний TIMSS призвано ещё и выявить различия в национальных системах образования разных стран.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Пример для 4 класса: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404664"/>
            <a:ext cx="14622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TIMSS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1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18</Template>
  <TotalTime>1900</TotalTime>
  <Words>1348</Words>
  <Application>Microsoft Office PowerPoint</Application>
  <PresentationFormat>Экран (4:3)</PresentationFormat>
  <Paragraphs>163</Paragraphs>
  <Slides>38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Arial</vt:lpstr>
      <vt:lpstr>Calibri</vt:lpstr>
      <vt:lpstr>Microsoft Sans Serif</vt:lpstr>
      <vt:lpstr>Monotype Corsiva</vt:lpstr>
      <vt:lpstr>Times New Roman</vt:lpstr>
      <vt:lpstr>Wingdings</vt:lpstr>
      <vt:lpstr>шаблон 18</vt:lpstr>
      <vt:lpstr>      </vt:lpstr>
      <vt:lpstr>Почему понятие функциональной грамотности стало актуальным для современной школы?</vt:lpstr>
      <vt:lpstr>Презентация PowerPoint</vt:lpstr>
      <vt:lpstr>Презентация PowerPoint</vt:lpstr>
      <vt:lpstr>Презентация PowerPoint</vt:lpstr>
      <vt:lpstr> Согласно нормативно-правовой базе Российской Федерации и целевым ориентирам государства по развитию образования в нашей стране предусмотрены следующие процедуры оценки качества образования.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</vt:lpstr>
      <vt:lpstr>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«СШ №33»   «Портфолио школьника как средство реализации персонифицированного подхода в его воспитании»</dc:title>
  <dc:creator>NATALY</dc:creator>
  <cp:lastModifiedBy>Школа</cp:lastModifiedBy>
  <cp:revision>242</cp:revision>
  <dcterms:created xsi:type="dcterms:W3CDTF">2017-10-25T07:23:06Z</dcterms:created>
  <dcterms:modified xsi:type="dcterms:W3CDTF">2023-03-30T08:02:20Z</dcterms:modified>
</cp:coreProperties>
</file>