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67" r:id="rId5"/>
    <p:sldId id="261" r:id="rId6"/>
    <p:sldId id="266" r:id="rId7"/>
    <p:sldId id="270" r:id="rId8"/>
    <p:sldId id="278" r:id="rId9"/>
    <p:sldId id="273" r:id="rId10"/>
    <p:sldId id="271" r:id="rId11"/>
    <p:sldId id="269" r:id="rId12"/>
    <p:sldId id="268" r:id="rId13"/>
    <p:sldId id="264" r:id="rId14"/>
    <p:sldId id="263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2506" autoAdjust="0"/>
  </p:normalViewPr>
  <p:slideViewPr>
    <p:cSldViewPr snapToGrid="0">
      <p:cViewPr varScale="1">
        <p:scale>
          <a:sx n="55" d="100"/>
          <a:sy n="55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BBDFE-0B5E-4E19-8D62-4ABF715D9159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B9F03-AFE7-4C4B-8778-115860A3E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9F03-AFE7-4C4B-8778-115860A3EAD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liofond.ru/" TargetMode="External"/><Relationship Id="rId3" Type="http://schemas.openxmlformats.org/officeDocument/2006/relationships/hyperlink" Target="https://vector-images.com/" TargetMode="External"/><Relationship Id="rId7" Type="http://schemas.openxmlformats.org/officeDocument/2006/relationships/hyperlink" Target="http://uslide.ru/obschestvoznaniya/23904-mezhnacionalnie-otnosheniya-nacii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slide.ru/" TargetMode="External"/><Relationship Id="rId5" Type="http://schemas.openxmlformats.org/officeDocument/2006/relationships/hyperlink" Target="http://www.myshared.ru/slide/110441/" TargetMode="External"/><Relationship Id="rId4" Type="http://schemas.openxmlformats.org/officeDocument/2006/relationships/hyperlink" Target="http://www.myshared.ru/" TargetMode="External"/><Relationship Id="rId9" Type="http://schemas.openxmlformats.org/officeDocument/2006/relationships/hyperlink" Target="https://www.bibliofond.ru/detail.aspx?id=69983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rodnik.3dn.ru/_fr/0/5424597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4396" y="226337"/>
            <a:ext cx="6957546" cy="10772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НАЦИИ И МЕЖНАЦИОНАЛЬНЫЕ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ОТНОШЕНИЯ</a:t>
            </a:r>
            <a:endParaRPr lang="ru-RU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44848" y="3105835"/>
            <a:ext cx="5703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по обществознанию </a:t>
            </a: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82133"/>
          <a:stretch>
            <a:fillRect/>
          </a:stretch>
        </p:blipFill>
        <p:spPr>
          <a:xfrm>
            <a:off x="0" y="0"/>
            <a:ext cx="9144000" cy="1225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4396" y="226337"/>
            <a:ext cx="6957546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852" y="5029200"/>
            <a:ext cx="7088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2768" y="283464"/>
            <a:ext cx="745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СПОСОБЫ МИРНОГО СОТРУДНИЧНСТВА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984" y="1581912"/>
            <a:ext cx="7635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Этническое смешивание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разные этнические группы стихийно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смешиваются между собой на протяжении многих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поколений и в результате образуют одну нацию. Происходит это обычно через межнациональные браки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4320" y="3419856"/>
            <a:ext cx="5623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Этническое поглощение (ассимиляция)-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представляет собой почти полное растворение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одного народа (иногда нескольких народов) в другом. Истории известны мирные и военные формы ассимиляции. Современная Америка пример мирного пути , древние империи,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завоевавшие соседние народы, например Ассирия и Рим, служат образцом немирного пути .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Users\USER\Desktop\нации\depositphotos_9722476-stock-photo-black-and-white-hands-ho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4071" y="3035808"/>
            <a:ext cx="2145792" cy="3218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82133"/>
          <a:stretch>
            <a:fillRect/>
          </a:stretch>
        </p:blipFill>
        <p:spPr>
          <a:xfrm>
            <a:off x="0" y="0"/>
            <a:ext cx="9144000" cy="1225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4396" y="226337"/>
            <a:ext cx="6957546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852" y="4176216"/>
            <a:ext cx="7088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4480" y="182880"/>
            <a:ext cx="7434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ТЕНДЕНЦИИ РАЗВИТИЯ НАЦИЙ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5176" y="1417320"/>
            <a:ext cx="4279392" cy="1627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82896" y="1441704"/>
            <a:ext cx="4087368" cy="1627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7385" y="1435881"/>
            <a:ext cx="4151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Межнациональная дифференциация</a:t>
            </a:r>
          </a:p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разъединения, разделения, противостояния различных  наций, этносов и народов в самых разных планах</a:t>
            </a:r>
          </a:p>
          <a:p>
            <a:endParaRPr lang="ru-RU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65776" y="1517905"/>
            <a:ext cx="3913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Международная интеграция</a:t>
            </a:r>
          </a:p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постепенного объединения различных этносов, народов и наций через сферы общественной жизни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99045" y="3261815"/>
            <a:ext cx="955343" cy="382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363571" y="3330054"/>
            <a:ext cx="259308" cy="27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H="1" flipV="1">
            <a:off x="3903259" y="3330053"/>
            <a:ext cx="245659" cy="27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4967" y="3370997"/>
            <a:ext cx="30980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Самоизоляция в целом;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Протекционизм в экономике;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Национализм в политике и культуре;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Религиозный фанатизм, экстремизм.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3946" y="3293341"/>
            <a:ext cx="30843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Экономические и политические союзы;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Транснациональные корпорации;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Международные культурные центры;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Взаимопроникновение религий, культур.</a:t>
            </a:r>
          </a:p>
          <a:p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837528" y="5609230"/>
            <a:ext cx="218365" cy="259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13899" y="6005015"/>
            <a:ext cx="843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Глобализация-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исторический процесс сближения наций и народов, между которыми постепенно стираются традиционные границы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5" descr="C:\Users\USER\Desktop\нации\144334863375468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3069" y="3785616"/>
            <a:ext cx="1874200" cy="1251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602901" y="5787851"/>
            <a:ext cx="7867859" cy="612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2756" y="5205046"/>
            <a:ext cx="7918101" cy="562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33046" y="3928905"/>
            <a:ext cx="7908053" cy="502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2901" y="3587262"/>
            <a:ext cx="7958296" cy="331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62708" y="4531807"/>
            <a:ext cx="7948245" cy="49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2998" y="2773345"/>
            <a:ext cx="7958294" cy="763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2853" y="2250830"/>
            <a:ext cx="7958293" cy="462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2901" y="1647930"/>
            <a:ext cx="7938198" cy="552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6499" y="1277454"/>
            <a:ext cx="816059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межнациональных  конфликтов:</a:t>
            </a: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 экономические- неравенство в уровне жизни, различное представительство в престижных профессиях, органах власти, слоях.</a:t>
            </a: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Культурно- языковые-  недостаточное, с т. </a:t>
            </a:r>
            <a:r>
              <a:rPr lang="ru-RU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этнического меньшинства, его языка, культуры в общественной жизни.</a:t>
            </a: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Этнодемографические- быстрое изменения соотношения контактирующих народов вследствие миграции и  различий в уровне естественного прироста населения.</a:t>
            </a: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Экологические - ухудшение качества окружающей среды.</a:t>
            </a: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Экстерриториальные- несовпадение государственных и административных границ.</a:t>
            </a:r>
          </a:p>
          <a:p>
            <a:endParaRPr lang="ru-RU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Исторические- прошлые взаимоотношения народов.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Конфессиональные- из за принадлежности к различным религиям и концессиям,  различия в уровне религиозности.</a:t>
            </a: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Культурные- от особенностей бытового поведения до специфики политической культуры.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82133"/>
          <a:stretch>
            <a:fillRect/>
          </a:stretch>
        </p:blipFill>
        <p:spPr>
          <a:xfrm>
            <a:off x="0" y="0"/>
            <a:ext cx="9144000" cy="1225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25292" y="262913"/>
            <a:ext cx="7272404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852" y="5029200"/>
            <a:ext cx="7088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2224" y="329184"/>
            <a:ext cx="7168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МЕЖНАЦИОНАЛЬНЙ КОНФЛИКТ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51208" y="1718267"/>
            <a:ext cx="200967" cy="17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72497" y="3930579"/>
            <a:ext cx="200967" cy="17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74171" y="2244131"/>
            <a:ext cx="200967" cy="17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85894" y="2828610"/>
            <a:ext cx="200967" cy="17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67472" y="3624104"/>
            <a:ext cx="200967" cy="17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64123" y="5861539"/>
            <a:ext cx="200967" cy="17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47376" y="5312228"/>
            <a:ext cx="200967" cy="17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59100" y="4741147"/>
            <a:ext cx="200967" cy="17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82133"/>
          <a:stretch>
            <a:fillRect/>
          </a:stretch>
        </p:blipFill>
        <p:spPr>
          <a:xfrm>
            <a:off x="0" y="0"/>
            <a:ext cx="9144000" cy="1225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4396" y="226337"/>
            <a:ext cx="6957546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4448" y="4582048"/>
            <a:ext cx="80022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031" y="1356527"/>
            <a:ext cx="8149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Национализм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(Фр.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nationalisme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от лат 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natio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- народ) идеология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ставящая интересы нации превыше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любых других экономических, социальных , политических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интересов . стремление к национальной замкнутости , местничеству: недоверие к другим нациям , нередко перерастающее в межнациональную вражду.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91886" y="3406391"/>
            <a:ext cx="321547" cy="301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93076" y="4734448"/>
            <a:ext cx="321547" cy="301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64607" y="5851491"/>
            <a:ext cx="321547" cy="301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64641" y="3255666"/>
            <a:ext cx="758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Этнический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борьба народа за национальное освобождение, обретение собственной государственности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4303" y="4190163"/>
            <a:ext cx="7546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Державно- государственный-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стремление нации воплотить в жизнь свои национально- государственные интересы, нередко за счет малых народов.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43578" y="5687367"/>
            <a:ext cx="770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Бытовой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проявление национальных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чуств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враждебное отношение к инородцам.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929283" y="432079"/>
            <a:ext cx="646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НАЦИОНАЛИЗМ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нации\depositphotos_65259459-stock-photo-kids-around-world-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386" y="1170733"/>
            <a:ext cx="1976614" cy="196310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82133"/>
          <a:stretch>
            <a:fillRect/>
          </a:stretch>
        </p:blipFill>
        <p:spPr>
          <a:xfrm>
            <a:off x="0" y="0"/>
            <a:ext cx="9144000" cy="1225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5363" y="206240"/>
            <a:ext cx="6957546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852" y="5029200"/>
            <a:ext cx="7088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6527" y="321547"/>
            <a:ext cx="6591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ПУТИ РЕШЕНИЯ НАЦИОНАЛЬНОГО ВОПРОСА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756" y="2461847"/>
            <a:ext cx="7847762" cy="3608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соблюдение</a:t>
            </a:r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принципов гуманизма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решении этнических проблем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демократизация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сторон общественной жизни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предоставление всем народам максимально широкого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самоуправления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отказ национальных меньшинств от сепаратизма </a:t>
            </a:r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(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стремления к отделению, обособлению, сецессии; движение за отделение части государства и создание нового государственного образования или за предоставление части страны автономии).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постоянный поиск консенсуса,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борьба с национализмом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(идеологическое, политическое, психологическое и социальное обособление и противопоставление одной нации другим) и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шовинизмом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(неприязнь, ненависть к другим народам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нации\img4 (2).jpg"/>
          <p:cNvPicPr>
            <a:picLocks noChangeAspect="1" noChangeArrowheads="1"/>
          </p:cNvPicPr>
          <p:nvPr/>
        </p:nvPicPr>
        <p:blipFill>
          <a:blip r:embed="rId2" cstate="print"/>
          <a:srcRect l="4970" t="22242" r="8087" b="10790"/>
          <a:stretch>
            <a:fillRect/>
          </a:stretch>
        </p:blipFill>
        <p:spPr bwMode="auto">
          <a:xfrm>
            <a:off x="1698171" y="2682910"/>
            <a:ext cx="5044273" cy="291402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82133"/>
          <a:stretch>
            <a:fillRect/>
          </a:stretch>
        </p:blipFill>
        <p:spPr>
          <a:xfrm>
            <a:off x="0" y="0"/>
            <a:ext cx="9144000" cy="1225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5363" y="206240"/>
            <a:ext cx="6957546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852" y="5029200"/>
            <a:ext cx="7088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7882" y="311499"/>
            <a:ext cx="700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ГОСУДАРСТВА И ОБЩЕСТВА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644" y="1296237"/>
            <a:ext cx="88023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сочетать национальные и интернациональные интересы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признание права каждого народа на самоопределение и образование самостоятельного государства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приоритетность прав человека над любыми интересами национальной суверенности и автономии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723" y="5858189"/>
            <a:ext cx="837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РОССИЯ-МНОГОНАЦИОНАЛЬНОЕ ГОСУДАРСТВО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82133"/>
          <a:stretch>
            <a:fillRect/>
          </a:stretch>
        </p:blipFill>
        <p:spPr>
          <a:xfrm>
            <a:off x="0" y="0"/>
            <a:ext cx="9144000" cy="1225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5363" y="206240"/>
            <a:ext cx="6957546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852" y="5029200"/>
            <a:ext cx="7088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998" y="1758462"/>
            <a:ext cx="62350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Обществознание. Полный справочник для подготовки к ЕГЭ. Баранов П.А., Воронцов А.В., Шевченко С.В Москва АСТ 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r>
              <a:rPr lang="en-US" b="1" dirty="0" smtClean="0">
                <a:hlinkClick r:id="rId3"/>
              </a:rPr>
              <a:t>vector-images.com</a:t>
            </a:r>
            <a:r>
              <a:rPr lang="en-US" dirty="0" smtClean="0"/>
              <a:t>›</a:t>
            </a:r>
            <a:endParaRPr lang="ru-RU" dirty="0" smtClean="0"/>
          </a:p>
          <a:p>
            <a:pPr fontAlgn="t"/>
            <a:r>
              <a:rPr lang="en-US" b="1" dirty="0" err="1" smtClean="0">
                <a:hlinkClick r:id="rId4"/>
              </a:rPr>
              <a:t>myshared.ru</a:t>
            </a:r>
            <a:r>
              <a:rPr lang="en-US" dirty="0" err="1" smtClean="0"/>
              <a:t>›</a:t>
            </a:r>
            <a:r>
              <a:rPr lang="en-US" dirty="0" err="1" smtClean="0">
                <a:hlinkClick r:id="rId5"/>
              </a:rPr>
              <a:t>slide</a:t>
            </a:r>
            <a:r>
              <a:rPr lang="en-US" dirty="0" smtClean="0">
                <a:hlinkClick r:id="rId5"/>
              </a:rPr>
              <a:t>/110441/</a:t>
            </a:r>
            <a:endParaRPr lang="en-US" dirty="0" smtClean="0"/>
          </a:p>
          <a:p>
            <a:r>
              <a:rPr lang="en-US" b="1" dirty="0" err="1" smtClean="0">
                <a:hlinkClick r:id="rId6"/>
              </a:rPr>
              <a:t>uslide.ru</a:t>
            </a:r>
            <a:r>
              <a:rPr lang="en-US" dirty="0" err="1" smtClean="0"/>
              <a:t>›</a:t>
            </a:r>
            <a:r>
              <a:rPr lang="en-US" dirty="0" err="1" smtClean="0">
                <a:hlinkClick r:id="rId7"/>
              </a:rPr>
              <a:t>obschestvoznaniya</a:t>
            </a:r>
            <a:r>
              <a:rPr lang="en-US" dirty="0" smtClean="0">
                <a:hlinkClick r:id="rId7"/>
              </a:rPr>
              <a:t>…otnosheniya-nacii.html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3046" y="3687745"/>
            <a:ext cx="6224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b="1" dirty="0" err="1" smtClean="0">
                <a:hlinkClick r:id="rId8"/>
              </a:rPr>
              <a:t>iblioFond.ru</a:t>
            </a:r>
            <a:r>
              <a:rPr lang="en-US" dirty="0" err="1" smtClean="0"/>
              <a:t>›</a:t>
            </a:r>
            <a:r>
              <a:rPr lang="en-US" dirty="0" err="1" smtClean="0">
                <a:hlinkClick r:id="rId9"/>
              </a:rPr>
              <a:t>detail.aspx?id</a:t>
            </a:r>
            <a:r>
              <a:rPr lang="en-US" dirty="0" smtClean="0">
                <a:hlinkClick r:id="rId9"/>
              </a:rPr>
              <a:t>=699832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82133"/>
          <a:stretch>
            <a:fillRect/>
          </a:stretch>
        </p:blipFill>
        <p:spPr>
          <a:xfrm>
            <a:off x="0" y="0"/>
            <a:ext cx="9144000" cy="1225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4396" y="226337"/>
            <a:ext cx="6957546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852" y="5029200"/>
            <a:ext cx="7088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4520" y="438912"/>
            <a:ext cx="414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ЭТНОС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esktop\нации\depositphotos_6379587-stock-photo-peoples-around-the-earth-pla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456" y="4416552"/>
            <a:ext cx="2221992" cy="22219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6304" y="2587752"/>
            <a:ext cx="8037576" cy="877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" y="1463040"/>
            <a:ext cx="7580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Это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сложившаяся на определенной территории совокупность людей, обладающих общностью культуры, языка и осознающих свое единство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672" y="2816352"/>
            <a:ext cx="6885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Признаки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этноса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912" y="3785616"/>
            <a:ext cx="5285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fontAlgn="base">
              <a:spcAft>
                <a:spcPct val="0"/>
              </a:spcAft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Язык;</a:t>
            </a:r>
          </a:p>
          <a:p>
            <a:pPr marL="514350" lvl="0" indent="-514350" fontAlgn="base">
              <a:spcAft>
                <a:spcPct val="0"/>
              </a:spcAft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черты психологического склада.</a:t>
            </a:r>
          </a:p>
          <a:p>
            <a:pPr marL="514350" lvl="0" indent="-514350" fontAlgn="base">
              <a:spcAft>
                <a:spcPct val="0"/>
              </a:spcAft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Религия;</a:t>
            </a:r>
          </a:p>
          <a:p>
            <a:pPr marL="514350" lvl="0" indent="-514350" fontAlgn="base">
              <a:spcAft>
                <a:spcPct val="0"/>
              </a:spcAft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Материальная и духовная культура;</a:t>
            </a:r>
          </a:p>
          <a:p>
            <a:pPr marL="514350" lvl="0" indent="-514350" fontAlgn="base">
              <a:spcAft>
                <a:spcPct val="0"/>
              </a:spcAft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Общность происхождения;</a:t>
            </a:r>
          </a:p>
          <a:p>
            <a:pPr marL="514350" lvl="0" indent="-514350" fontAlgn="base">
              <a:spcAft>
                <a:spcPct val="0"/>
              </a:spcAft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Общность исторической судьбы.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82133"/>
          <a:stretch>
            <a:fillRect/>
          </a:stretch>
        </p:blipFill>
        <p:spPr>
          <a:xfrm>
            <a:off x="0" y="0"/>
            <a:ext cx="9144000" cy="1225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4396" y="226337"/>
            <a:ext cx="6957546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852" y="5029200"/>
            <a:ext cx="7088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3920"/>
          <a:stretch>
            <a:fillRect/>
          </a:stretch>
        </p:blipFill>
        <p:spPr bwMode="auto">
          <a:xfrm>
            <a:off x="0" y="1225296"/>
            <a:ext cx="9144000" cy="563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67128" y="301752"/>
            <a:ext cx="673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ЭТНИЧЕСКИХ ОБЩНОСТЕЙ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USER\Desktop\нации\depositphotos_96963258-stock-illustration-vector-friendship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271016"/>
            <a:ext cx="2286000" cy="55869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82133"/>
          <a:stretch>
            <a:fillRect/>
          </a:stretch>
        </p:blipFill>
        <p:spPr>
          <a:xfrm>
            <a:off x="0" y="0"/>
            <a:ext cx="9144000" cy="1225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4396" y="226337"/>
            <a:ext cx="6957546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852" y="5029200"/>
            <a:ext cx="7088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Картинка 1 из 485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640" y="3695360"/>
            <a:ext cx="648072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03120" y="173736"/>
            <a:ext cx="531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ПЛЕМЯ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7512" y="1344169"/>
            <a:ext cx="8110728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1313" indent="-1611313" algn="just">
              <a:spcAft>
                <a:spcPts val="1425"/>
              </a:spcAft>
            </a:pPr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группа кровных родственников, ведущих свое происхождение по одной линии (материнской или отцовской). </a:t>
            </a:r>
          </a:p>
          <a:p>
            <a:pPr marL="1611313" indent="-1611313" algn="just">
              <a:spcAft>
                <a:spcPts val="1425"/>
              </a:spcAft>
            </a:pPr>
            <a:endParaRPr lang="ru-RU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944" y="2194561"/>
            <a:ext cx="821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1313" indent="-1611313" algn="just">
              <a:spcAft>
                <a:spcPts val="1425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ПЛЕМЯ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93392" y="2322576"/>
            <a:ext cx="6995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совокупность родов, связанных между собой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общими чертами культуры, осознанием общего происхождения, а также общностью диалекта, единством религиозных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представлений, обрядов.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USER\Desktop\нации\depositphotos_96963258-stock-illustration-vector-friendship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271016"/>
            <a:ext cx="2286000" cy="55869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82133"/>
          <a:stretch>
            <a:fillRect/>
          </a:stretch>
        </p:blipFill>
        <p:spPr>
          <a:xfrm>
            <a:off x="0" y="0"/>
            <a:ext cx="9144000" cy="1225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4396" y="226337"/>
            <a:ext cx="6957546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852" y="5029200"/>
            <a:ext cx="7088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5416" y="384048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НАРОДНОСТЬ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291840"/>
            <a:ext cx="6793992" cy="877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исторически сложившаяся общность людей,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объединяемая общей территорией, языком, психическим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кладом, культурой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0" y="1289304"/>
            <a:ext cx="6867144" cy="186537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Возникла на основе территориальных, соседских связей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0" y="4760976"/>
            <a:ext cx="6894576" cy="186537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Народности формировались на протяжении рабовладельческого и феодального обществ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82133"/>
          <a:stretch>
            <a:fillRect/>
          </a:stretch>
        </p:blipFill>
        <p:spPr>
          <a:xfrm>
            <a:off x="0" y="0"/>
            <a:ext cx="9144000" cy="1225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4396" y="226337"/>
            <a:ext cx="6957546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852" y="5029200"/>
            <a:ext cx="7088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5376" y="329184"/>
            <a:ext cx="326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НАЦИИ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02152"/>
            <a:ext cx="6793992" cy="1444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исторически сложившаяся общность людей,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характеризующаяся развитыми экономическими связями 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 ей территорией и общностью языка , культуры , этнического самосознания 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 descr="C:\Users\USER\Desktop\нации\depositphotos_96963258-stock-illustration-vector-friendship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271016"/>
            <a:ext cx="2286000" cy="5586984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0" y="1289304"/>
            <a:ext cx="6867144" cy="186537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Возникли на базе становления общности экономической жизни людей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82133"/>
          <a:stretch>
            <a:fillRect/>
          </a:stretch>
        </p:blipFill>
        <p:spPr>
          <a:xfrm>
            <a:off x="0" y="0"/>
            <a:ext cx="9144000" cy="1225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4396" y="226337"/>
            <a:ext cx="6957546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852" y="5029200"/>
            <a:ext cx="7088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47472"/>
            <a:ext cx="703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МЕЖНАЦИОНАЛЬНЫЕ ОТНОШЕНИЯ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7864" y="1664208"/>
            <a:ext cx="5568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Разновидности: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-отношения между разными национальностями внутри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одного государства;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отношения между разным и нациями -государствами 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5656" y="3895344"/>
            <a:ext cx="3776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Формы межнациональных отношений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следующие 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Мирное сотрудничество 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Этнический конфликт (от лат.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conflictus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- столкновение).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8" descr="C:\Users\USER\Desktop\нации\depositphotos_65259459-stock-photo-kids-around-world-glo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" y="3813047"/>
            <a:ext cx="2654807" cy="2636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82133"/>
          <a:stretch>
            <a:fillRect/>
          </a:stretch>
        </p:blipFill>
        <p:spPr>
          <a:xfrm>
            <a:off x="0" y="0"/>
            <a:ext cx="9144000" cy="1225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5363" y="206240"/>
            <a:ext cx="6957546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852" y="5029200"/>
            <a:ext cx="7088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301" y="130630"/>
            <a:ext cx="7355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ФАКТОРЫ, ВЛИЯЮЩИЕ НА МЕЖНАЦИОНАЛЬНЫЕ ОТНОШЕНИЯ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7494" y="1386673"/>
            <a:ext cx="64912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Объективные: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Уровень развития и качество жизни этносов;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правовое положение  этносов;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Отношения в отдельных этнических общностях и между ними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Этнические традиции и культура;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Содержание и характер интеграционных процессов в стране и мире в целом</a:t>
            </a:r>
          </a:p>
          <a:p>
            <a:endParaRPr lang="ru-RU" dirty="0"/>
          </a:p>
        </p:txBody>
      </p:sp>
      <p:pic>
        <p:nvPicPr>
          <p:cNvPr id="9" name="Picture 10" descr="C:\Users\USER\Desktop\нации\depositphotos_65259953-stock-photo-different-countries-fla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093" y="3836258"/>
            <a:ext cx="2788819" cy="2788819"/>
          </a:xfrm>
          <a:prstGeom prst="rect">
            <a:avLst/>
          </a:prstGeom>
          <a:noFill/>
        </p:spPr>
      </p:pic>
      <p:pic>
        <p:nvPicPr>
          <p:cNvPr id="2050" name="Picture 2" descr="C:\Users\USER\Desktop\нации\Apr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5403" y="4008063"/>
            <a:ext cx="3620756" cy="271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ации\Apr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515" y="3956278"/>
            <a:ext cx="3874006" cy="2901722"/>
          </a:xfrm>
          <a:prstGeom prst="rect">
            <a:avLst/>
          </a:prstGeom>
          <a:noFill/>
        </p:spPr>
      </p:pic>
      <p:pic>
        <p:nvPicPr>
          <p:cNvPr id="9" name="Picture 10" descr="C:\Users\USER\Desktop\нации\depositphotos_65259953-stock-photo-different-countries-fla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9833" y="3846307"/>
            <a:ext cx="2728529" cy="272852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82133"/>
          <a:stretch>
            <a:fillRect/>
          </a:stretch>
        </p:blipFill>
        <p:spPr>
          <a:xfrm>
            <a:off x="0" y="0"/>
            <a:ext cx="9144000" cy="1225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5363" y="206240"/>
            <a:ext cx="6957546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852" y="5029200"/>
            <a:ext cx="7088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301" y="130630"/>
            <a:ext cx="7355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ФАКТОРЫ, ВЛИЯЮЩИЕ НА МЕЖНАЦИОНАЛЬНЫЕ ОТНОШЕНИЯ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6527" y="1316335"/>
            <a:ext cx="59385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Субъективные: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Политика отдельных государств и международных   организаций;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Политика этнических конфессий;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Националистическая деятельность радикальных групп и движений;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Формирование и деятельность национальных политических организаций и движений;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Деятельность СМИ.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770</Words>
  <Application>Microsoft Office PowerPoint</Application>
  <PresentationFormat>Экран (4:3)</PresentationFormat>
  <Paragraphs>140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Школа</cp:lastModifiedBy>
  <cp:revision>45</cp:revision>
  <dcterms:created xsi:type="dcterms:W3CDTF">2013-11-19T05:52:05Z</dcterms:created>
  <dcterms:modified xsi:type="dcterms:W3CDTF">2023-05-15T11:42:29Z</dcterms:modified>
</cp:coreProperties>
</file>